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2.xml" ContentType="application/vnd.openxmlformats-officedocument.them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3.xml" ContentType="application/vnd.openxmlformats-officedocument.them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3.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Lst>
  <p:notesMasterIdLst>
    <p:notesMasterId r:id="rId32"/>
  </p:notesMasterIdLst>
  <p:sldIdLst>
    <p:sldId id="2142532112" r:id="rId5"/>
    <p:sldId id="141168605" r:id="rId6"/>
    <p:sldId id="141168607" r:id="rId7"/>
    <p:sldId id="3199" r:id="rId8"/>
    <p:sldId id="359" r:id="rId9"/>
    <p:sldId id="357" r:id="rId10"/>
    <p:sldId id="358" r:id="rId11"/>
    <p:sldId id="308" r:id="rId12"/>
    <p:sldId id="312" r:id="rId13"/>
    <p:sldId id="313" r:id="rId14"/>
    <p:sldId id="314" r:id="rId15"/>
    <p:sldId id="315" r:id="rId16"/>
    <p:sldId id="316" r:id="rId17"/>
    <p:sldId id="319" r:id="rId18"/>
    <p:sldId id="342" r:id="rId19"/>
    <p:sldId id="2142532113" r:id="rId20"/>
    <p:sldId id="328" r:id="rId21"/>
    <p:sldId id="329" r:id="rId22"/>
    <p:sldId id="330" r:id="rId23"/>
    <p:sldId id="331" r:id="rId24"/>
    <p:sldId id="332" r:id="rId25"/>
    <p:sldId id="333" r:id="rId26"/>
    <p:sldId id="334" r:id="rId27"/>
    <p:sldId id="352" r:id="rId28"/>
    <p:sldId id="360" r:id="rId29"/>
    <p:sldId id="351" r:id="rId30"/>
    <p:sldId id="2142532114" r:id="rId3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tty Love" initials="PLL" lastIdx="107" clrIdx="0"/>
  <p:cmAuthor id="2" name="Microsoft Office User" initials="MOU" lastIdx="3" clrIdx="1">
    <p:extLst>
      <p:ext uri="{19B8F6BF-5375-455C-9EA6-DF929625EA0E}">
        <p15:presenceInfo xmlns:p15="http://schemas.microsoft.com/office/powerpoint/2012/main" userId="Microsoft Office User" providerId="None"/>
      </p:ext>
    </p:extLst>
  </p:cmAuthor>
  <p:cmAuthor id="3" name="CSamuels" initials="CS" lastIdx="20" clrIdx="2">
    <p:extLst>
      <p:ext uri="{19B8F6BF-5375-455C-9EA6-DF929625EA0E}">
        <p15:presenceInfo xmlns:p15="http://schemas.microsoft.com/office/powerpoint/2012/main" userId="CSamuels" providerId="None"/>
      </p:ext>
    </p:extLst>
  </p:cmAuthor>
  <p:cmAuthor id="4" name="Felipe Aguilar" initials="FA" lastIdx="3" clrIdx="3">
    <p:extLst>
      <p:ext uri="{19B8F6BF-5375-455C-9EA6-DF929625EA0E}">
        <p15:presenceInfo xmlns:p15="http://schemas.microsoft.com/office/powerpoint/2012/main" userId="Felipe Aguil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00FF"/>
    <a:srgbClr val="FF0066"/>
    <a:srgbClr val="0099FF"/>
    <a:srgbClr val="000000"/>
    <a:srgbClr val="005788"/>
    <a:srgbClr val="FF8B0E"/>
    <a:srgbClr val="04211C"/>
    <a:srgbClr val="B5AE98"/>
    <a:srgbClr val="0B58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53" autoAdjust="0"/>
    <p:restoredTop sz="85170" autoAdjust="0"/>
  </p:normalViewPr>
  <p:slideViewPr>
    <p:cSldViewPr snapToGrid="0" snapToObjects="1" showGuides="1">
      <p:cViewPr varScale="1">
        <p:scale>
          <a:sx n="138" d="100"/>
          <a:sy n="138" d="100"/>
        </p:scale>
        <p:origin x="432" y="184"/>
      </p:cViewPr>
      <p:guideLst>
        <p:guide orient="horz" pos="1620"/>
        <p:guide pos="2880"/>
      </p:guideLst>
    </p:cSldViewPr>
  </p:slideViewPr>
  <p:notesTextViewPr>
    <p:cViewPr>
      <p:scale>
        <a:sx n="1" d="1"/>
        <a:sy n="1" d="1"/>
      </p:scale>
      <p:origin x="0" y="0"/>
    </p:cViewPr>
  </p:notesTextViewPr>
  <p:sorterViewPr>
    <p:cViewPr>
      <p:scale>
        <a:sx n="150" d="100"/>
        <a:sy n="150" d="100"/>
      </p:scale>
      <p:origin x="0" y="-758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s>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tif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7/27/20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27113" y="393700"/>
            <a:ext cx="5260975" cy="29591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ＭＳ Ｐゴシック" charset="0"/>
                <a:cs typeface="+mn-cs"/>
              </a:rPr>
              <a:t>There is no wand to be waved at enterprise inefficiencies, and having the technology alone is not enough. That is why the ladder, every step, is so critical. AI adoption necessitates a thoughtful and well-architected approach. For example, the vast majority of AI failures are because of data preparation and organization, not the AI models or use cases themselves. AI breakthroughs will come with mass experimentation. While many of those experiments will fail, the successful ones will have substantial impact. However, there are three major challenges organizations must overcome to truly transform into an AI-first company. </a:t>
            </a:r>
            <a:endParaRPr lang="en-US" dirty="0">
              <a:effectLst/>
            </a:endParaRPr>
          </a:p>
          <a:p>
            <a:endParaRPr lang="en-US" sz="1200" kern="1200" dirty="0">
              <a:effectLst/>
              <a:latin typeface="+mn-lt"/>
              <a:ea typeface="+mn-ea"/>
              <a:cs typeface="+mn-cs"/>
            </a:endParaRPr>
          </a:p>
          <a:p>
            <a:endParaRPr lang="en-US" sz="1200" kern="1200" dirty="0">
              <a:effectLst/>
              <a:latin typeface="+mn-lt"/>
              <a:ea typeface="+mn-ea"/>
              <a:cs typeface="+mn-cs"/>
            </a:endParaRPr>
          </a:p>
          <a:p>
            <a:endParaRPr lang="en-US" sz="1200" kern="1200" dirty="0">
              <a:effectLst/>
              <a:latin typeface="+mn-lt"/>
              <a:ea typeface="+mn-ea"/>
              <a:cs typeface="+mn-cs"/>
            </a:endParaRPr>
          </a:p>
          <a:p>
            <a:endParaRPr lang="en-US" sz="1200" kern="1200" dirty="0">
              <a:effectLst/>
              <a:latin typeface="+mn-lt"/>
              <a:ea typeface="+mn-ea"/>
              <a:cs typeface="+mn-cs"/>
            </a:endParaRPr>
          </a:p>
          <a:p>
            <a:r>
              <a:rPr lang="en-US" sz="1200" kern="1200" dirty="0">
                <a:effectLst/>
                <a:latin typeface="+mn-lt"/>
                <a:ea typeface="+mn-ea"/>
                <a:cs typeface="+mn-cs"/>
              </a:rPr>
              <a:t>This is our prescriptive approach to helping clients accelerate their journey to AI which connects their data and AI capabilities within a unified data and AI lifecycle (or platform). This is also </a:t>
            </a:r>
            <a:r>
              <a:rPr lang="en-US" dirty="0"/>
              <a:t>a</a:t>
            </a:r>
            <a:r>
              <a:rPr lang="en-US" sz="1200" kern="1200" dirty="0">
                <a:effectLst/>
                <a:latin typeface="+mn-lt"/>
                <a:ea typeface="+mn-ea"/>
                <a:cs typeface="+mn-cs"/>
              </a:rPr>
              <a:t> </a:t>
            </a:r>
            <a:r>
              <a:rPr lang="en-US" dirty="0"/>
              <a:t>way to</a:t>
            </a:r>
            <a:r>
              <a:rPr lang="en-US" sz="1200" kern="1200" dirty="0">
                <a:effectLst/>
                <a:latin typeface="+mn-lt"/>
                <a:ea typeface="+mn-ea"/>
                <a:cs typeface="+mn-cs"/>
              </a:rPr>
              <a:t> help our clients identify where they are and where to focus </a:t>
            </a:r>
            <a:r>
              <a:rPr lang="en-US" dirty="0"/>
              <a:t>based upon their</a:t>
            </a:r>
            <a:r>
              <a:rPr lang="en-US" sz="1200" kern="1200" dirty="0">
                <a:effectLst/>
                <a:latin typeface="+mn-lt"/>
                <a:ea typeface="+mn-ea"/>
                <a:cs typeface="+mn-cs"/>
              </a:rPr>
              <a:t> maturity on </a:t>
            </a:r>
            <a:r>
              <a:rPr lang="en-US" dirty="0"/>
              <a:t>the</a:t>
            </a:r>
            <a:r>
              <a:rPr lang="en-US" sz="1200" kern="1200" dirty="0">
                <a:effectLst/>
                <a:latin typeface="+mn-lt"/>
                <a:ea typeface="+mn-ea"/>
                <a:cs typeface="+mn-cs"/>
              </a:rPr>
              <a:t> journey to AI. Furthermore, </a:t>
            </a:r>
            <a:r>
              <a:rPr lang="en-US" dirty="0"/>
              <a:t>it is</a:t>
            </a:r>
            <a:r>
              <a:rPr lang="en-US" sz="1200" kern="1200" dirty="0">
                <a:effectLst/>
                <a:latin typeface="+mn-lt"/>
                <a:ea typeface="+mn-ea"/>
                <a:cs typeface="+mn-cs"/>
              </a:rPr>
              <a:t> an organizing construct to the </a:t>
            </a:r>
            <a:r>
              <a:rPr lang="en-US" dirty="0"/>
              <a:t>Data and AI products</a:t>
            </a:r>
            <a:r>
              <a:rPr lang="en-US" sz="1200" kern="1200" dirty="0">
                <a:effectLst/>
                <a:latin typeface="+mn-lt"/>
                <a:ea typeface="+mn-ea"/>
                <a:cs typeface="+mn-cs"/>
              </a:rPr>
              <a:t> and services </a:t>
            </a:r>
            <a:r>
              <a:rPr lang="en-US" dirty="0"/>
              <a:t>offered by IBM</a:t>
            </a:r>
            <a:r>
              <a:rPr lang="en-US" sz="1200" kern="1200" dirty="0">
                <a:effectLst/>
                <a:latin typeface="+mn-lt"/>
                <a:ea typeface="+mn-ea"/>
                <a:cs typeface="+mn-cs"/>
              </a:rPr>
              <a:t> and </a:t>
            </a:r>
            <a:r>
              <a:rPr lang="en-US" dirty="0"/>
              <a:t>our business</a:t>
            </a:r>
            <a:r>
              <a:rPr lang="en-US" sz="1200" kern="1200" dirty="0">
                <a:effectLst/>
                <a:latin typeface="+mn-lt"/>
                <a:ea typeface="+mn-ea"/>
                <a:cs typeface="+mn-cs"/>
              </a:rPr>
              <a:t> partners</a:t>
            </a:r>
            <a:r>
              <a:rPr lang="en-US" dirty="0"/>
              <a:t>, and</a:t>
            </a:r>
            <a:r>
              <a:rPr lang="en-US" sz="1200" kern="1200" dirty="0">
                <a:effectLst/>
                <a:latin typeface="+mn-lt"/>
                <a:ea typeface="+mn-ea"/>
                <a:cs typeface="+mn-cs"/>
              </a:rPr>
              <a:t> </a:t>
            </a:r>
            <a:r>
              <a:rPr lang="en-US" dirty="0"/>
              <a:t>it is </a:t>
            </a:r>
            <a:r>
              <a:rPr lang="en-US" sz="1200" kern="1200" dirty="0">
                <a:effectLst/>
                <a:latin typeface="+mn-lt"/>
                <a:ea typeface="+mn-ea"/>
                <a:cs typeface="+mn-cs"/>
              </a:rPr>
              <a:t>the technology foundation to unify how those products and services work together.</a:t>
            </a:r>
            <a:r>
              <a:rPr lang="en-US" dirty="0"/>
              <a:t> </a:t>
            </a:r>
            <a:endParaRPr lang="en-US" sz="1200" kern="1200" dirty="0">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effectLst/>
                <a:latin typeface="+mn-lt"/>
                <a:ea typeface="+mn-ea"/>
                <a:cs typeface="+mn-cs"/>
              </a:rPr>
              <a:t>What we have </a:t>
            </a:r>
            <a:r>
              <a:rPr lang="en-US" dirty="0"/>
              <a:t>learned from AI</a:t>
            </a:r>
            <a:r>
              <a:rPr lang="en-US" sz="1200" kern="1200" dirty="0">
                <a:effectLst/>
                <a:latin typeface="+mn-lt"/>
                <a:ea typeface="+mn-ea"/>
                <a:cs typeface="+mn-cs"/>
              </a:rPr>
              <a:t> pioneers is that every step of the ladder is critical. AI is not magic and requires a thoughtful and well-architected approach. For example, the vast majority of AI failures are due to data preparation and organization, not the AI models themselves.</a:t>
            </a:r>
            <a:r>
              <a:rPr lang="en-US" dirty="0"/>
              <a:t> Success</a:t>
            </a:r>
            <a:r>
              <a:rPr lang="en-US" sz="1200" kern="1200" dirty="0">
                <a:effectLst/>
                <a:latin typeface="+mn-lt"/>
                <a:ea typeface="+mn-ea"/>
                <a:cs typeface="+mn-cs"/>
              </a:rPr>
              <a:t> with AI models is dependent on achieving success </a:t>
            </a:r>
            <a:r>
              <a:rPr lang="en-US" sz="1200" i="1" kern="1200" dirty="0">
                <a:effectLst/>
                <a:latin typeface="+mn-lt"/>
                <a:ea typeface="+mn-ea"/>
                <a:cs typeface="+mn-cs"/>
              </a:rPr>
              <a:t>first </a:t>
            </a:r>
            <a:r>
              <a:rPr lang="en-US" sz="1200" kern="1200" dirty="0">
                <a:effectLst/>
                <a:latin typeface="+mn-lt"/>
                <a:ea typeface="+mn-ea"/>
                <a:cs typeface="+mn-cs"/>
              </a:rPr>
              <a:t>with how you COLLECT and ORGANIZE data.</a:t>
            </a:r>
            <a:endParaRPr lang="en-US" sz="1200" kern="1200" dirty="0">
              <a:latin typeface="+mn-lt"/>
              <a:cs typeface="Calibri"/>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Therefore, we believe clients must: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effectLst/>
                <a:latin typeface="+mn-lt"/>
                <a:ea typeface="+mn-ea"/>
                <a:cs typeface="+mn-cs"/>
              </a:rPr>
              <a:t>COLLECT -- Establish a strong foundation of data, making it simple and accessible, regardless where that data resides. Since data used in AI is often very dynamic and fluid with ever-expanding sources, </a:t>
            </a:r>
            <a:r>
              <a:rPr lang="en-US" dirty="0"/>
              <a:t>virtualizing</a:t>
            </a:r>
            <a:r>
              <a:rPr lang="en-US" sz="1200" kern="1200" dirty="0">
                <a:effectLst/>
                <a:latin typeface="+mn-lt"/>
                <a:ea typeface="+mn-ea"/>
                <a:cs typeface="+mn-cs"/>
              </a:rPr>
              <a:t> how data</a:t>
            </a:r>
            <a:r>
              <a:rPr lang="en-US" dirty="0"/>
              <a:t> is collected is critical for clients.  </a:t>
            </a: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ORGANIZE – Create a trusted, business-ready analytics foundation that ensures your data is ready for AI. Just because you can access your data doesn’t mean that it’s prepared for AI use cases. Bad data is paralyzing to AI. So clients must integrate, cleanse, catalog, and govern the full lifecycle of their AI data. </a:t>
            </a:r>
          </a:p>
          <a:p>
            <a:pPr marL="171450" indent="-171450">
              <a:buFont typeface="Arial" panose="020B0604020202020204" pitchFamily="34" charset="0"/>
              <a:buChar char="•"/>
            </a:pPr>
            <a:r>
              <a:rPr lang="en-US" sz="1200" kern="1200" dirty="0">
                <a:effectLst/>
                <a:latin typeface="+mn-lt"/>
                <a:ea typeface="+mn-ea"/>
                <a:cs typeface="+mn-cs"/>
              </a:rPr>
              <a:t>ANALYZE – </a:t>
            </a:r>
            <a:r>
              <a:rPr lang="en-US" dirty="0"/>
              <a:t>Once </a:t>
            </a:r>
            <a:r>
              <a:rPr lang="en-US" sz="1200" kern="1200" dirty="0">
                <a:effectLst/>
                <a:latin typeface="+mn-lt"/>
                <a:ea typeface="+mn-ea"/>
                <a:cs typeface="+mn-cs"/>
              </a:rPr>
              <a:t>your data</a:t>
            </a:r>
            <a:r>
              <a:rPr lang="en-US" dirty="0"/>
              <a:t> is accessible and AI-ready</a:t>
            </a:r>
            <a:r>
              <a:rPr lang="en-US" sz="1200" kern="1200" dirty="0">
                <a:effectLst/>
                <a:latin typeface="+mn-lt"/>
                <a:ea typeface="+mn-ea"/>
                <a:cs typeface="+mn-cs"/>
              </a:rPr>
              <a:t>, then you are better prepared to apply advanced analytics and AI models. This rung provides the business and planning analytics capabilities that are key for success with AI. It also provides the capabilities </a:t>
            </a:r>
            <a:r>
              <a:rPr lang="en-US" dirty="0"/>
              <a:t>needed</a:t>
            </a:r>
            <a:r>
              <a:rPr lang="en-US" sz="1200" kern="1200" dirty="0">
                <a:effectLst/>
                <a:latin typeface="+mn-lt"/>
                <a:ea typeface="+mn-ea"/>
                <a:cs typeface="+mn-cs"/>
              </a:rPr>
              <a:t> to build, deploy, and manage AI models within an integrated portfolio of technology.</a:t>
            </a:r>
            <a:r>
              <a:rPr lang="en-US" dirty="0"/>
              <a:t> </a:t>
            </a: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effectLst/>
                <a:latin typeface="+mn-lt"/>
                <a:ea typeface="+mn-ea"/>
                <a:cs typeface="+mn-cs"/>
              </a:rPr>
              <a:t>INFUSE – </a:t>
            </a:r>
            <a:r>
              <a:rPr lang="en-US" dirty="0"/>
              <a:t>Many</a:t>
            </a:r>
            <a:r>
              <a:rPr lang="en-US" sz="1200" kern="1200" dirty="0">
                <a:effectLst/>
                <a:latin typeface="+mn-lt"/>
                <a:ea typeface="+mn-ea"/>
                <a:cs typeface="+mn-cs"/>
              </a:rPr>
              <a:t> </a:t>
            </a:r>
            <a:r>
              <a:rPr lang="en-US" dirty="0"/>
              <a:t>businesses create highly useful AI</a:t>
            </a:r>
            <a:r>
              <a:rPr lang="en-US" sz="1200" kern="1200" dirty="0">
                <a:effectLst/>
                <a:latin typeface="+mn-lt"/>
                <a:ea typeface="+mn-ea"/>
                <a:cs typeface="+mn-cs"/>
              </a:rPr>
              <a:t> models but then encounter challenges </a:t>
            </a:r>
            <a:r>
              <a:rPr lang="en-US" dirty="0"/>
              <a:t>in operationalizing them</a:t>
            </a:r>
            <a:r>
              <a:rPr lang="en-US" sz="1200" kern="1200" dirty="0">
                <a:effectLst/>
                <a:latin typeface="+mn-lt"/>
                <a:ea typeface="+mn-ea"/>
                <a:cs typeface="+mn-cs"/>
              </a:rPr>
              <a:t> </a:t>
            </a:r>
            <a:r>
              <a:rPr lang="en-US" dirty="0"/>
              <a:t>to attain</a:t>
            </a:r>
            <a:r>
              <a:rPr lang="en-US" sz="1200" kern="1200" dirty="0">
                <a:effectLst/>
                <a:latin typeface="+mn-lt"/>
                <a:ea typeface="+mn-ea"/>
                <a:cs typeface="+mn-cs"/>
              </a:rPr>
              <a:t> broader </a:t>
            </a:r>
            <a:r>
              <a:rPr lang="en-US" dirty="0"/>
              <a:t>business value</a:t>
            </a:r>
            <a:r>
              <a:rPr lang="en-US" sz="1200" kern="1200" dirty="0">
                <a:effectLst/>
                <a:latin typeface="+mn-lt"/>
                <a:ea typeface="+mn-ea"/>
                <a:cs typeface="+mn-cs"/>
              </a:rPr>
              <a:t>. This </a:t>
            </a:r>
            <a:r>
              <a:rPr lang="en-US" dirty="0"/>
              <a:t>rung of the ladder infuses</a:t>
            </a:r>
            <a:r>
              <a:rPr lang="en-US" sz="1200" kern="1200" dirty="0">
                <a:effectLst/>
                <a:latin typeface="+mn-lt"/>
                <a:ea typeface="+mn-ea"/>
                <a:cs typeface="+mn-cs"/>
              </a:rPr>
              <a:t> </a:t>
            </a:r>
            <a:r>
              <a:rPr lang="en-US" dirty="0"/>
              <a:t>AI</a:t>
            </a:r>
            <a:r>
              <a:rPr lang="en-US" sz="1200" kern="1200" dirty="0">
                <a:effectLst/>
                <a:latin typeface="+mn-lt"/>
                <a:ea typeface="+mn-ea"/>
                <a:cs typeface="+mn-cs"/>
              </a:rPr>
              <a:t> to achieve trust and transparency in </a:t>
            </a:r>
            <a:r>
              <a:rPr lang="en-US" dirty="0"/>
              <a:t>model-recommended decisions</a:t>
            </a:r>
            <a:r>
              <a:rPr lang="en-US" sz="1200" kern="1200" dirty="0">
                <a:effectLst/>
                <a:latin typeface="+mn-lt"/>
                <a:ea typeface="+mn-ea"/>
                <a:cs typeface="+mn-cs"/>
              </a:rPr>
              <a:t>, </a:t>
            </a:r>
            <a:r>
              <a:rPr lang="en-US" dirty="0"/>
              <a:t>decision explainability,</a:t>
            </a:r>
            <a:r>
              <a:rPr lang="en-US" sz="1200" kern="1200" dirty="0">
                <a:effectLst/>
                <a:latin typeface="+mn-lt"/>
                <a:ea typeface="+mn-ea"/>
                <a:cs typeface="+mn-cs"/>
              </a:rPr>
              <a:t> </a:t>
            </a:r>
            <a:r>
              <a:rPr lang="en-US" dirty="0"/>
              <a:t>bias detection</a:t>
            </a:r>
            <a:r>
              <a:rPr lang="en-US" sz="1200" kern="1200" dirty="0">
                <a:effectLst/>
                <a:latin typeface="+mn-lt"/>
                <a:ea typeface="+mn-ea"/>
                <a:cs typeface="+mn-cs"/>
              </a:rPr>
              <a:t>, </a:t>
            </a:r>
            <a:r>
              <a:rPr lang="en-US" dirty="0"/>
              <a:t>decision audits</a:t>
            </a:r>
            <a:r>
              <a:rPr lang="en-US" sz="1200" kern="1200" dirty="0">
                <a:effectLst/>
                <a:latin typeface="+mn-lt"/>
                <a:ea typeface="+mn-ea"/>
                <a:cs typeface="+mn-cs"/>
              </a:rPr>
              <a:t>, etc. </a:t>
            </a:r>
            <a:r>
              <a:rPr lang="en-US" dirty="0"/>
              <a:t>For clients</a:t>
            </a:r>
            <a:r>
              <a:rPr lang="en-US" sz="1200" kern="1200" dirty="0">
                <a:effectLst/>
                <a:latin typeface="+mn-lt"/>
                <a:ea typeface="+mn-ea"/>
                <a:cs typeface="+mn-cs"/>
              </a:rPr>
              <a:t> </a:t>
            </a:r>
            <a:r>
              <a:rPr lang="en-US" dirty="0"/>
              <a:t>with common</a:t>
            </a:r>
            <a:r>
              <a:rPr lang="en-US" sz="1200" kern="1200" dirty="0">
                <a:effectLst/>
                <a:latin typeface="+mn-lt"/>
                <a:ea typeface="+mn-ea"/>
                <a:cs typeface="+mn-cs"/>
              </a:rPr>
              <a:t> use cases</a:t>
            </a:r>
            <a:r>
              <a:rPr lang="en-US" dirty="0"/>
              <a:t>, the INFUSE rung</a:t>
            </a:r>
            <a:r>
              <a:rPr lang="en-US" sz="1200" kern="1200" dirty="0">
                <a:effectLst/>
                <a:latin typeface="+mn-lt"/>
                <a:ea typeface="+mn-ea"/>
                <a:cs typeface="+mn-cs"/>
              </a:rPr>
              <a:t> </a:t>
            </a:r>
            <a:r>
              <a:rPr lang="en-US" dirty="0"/>
              <a:t>operationalizes</a:t>
            </a:r>
            <a:r>
              <a:rPr lang="en-US" sz="1200" kern="1200" dirty="0">
                <a:effectLst/>
                <a:latin typeface="+mn-lt"/>
                <a:ea typeface="+mn-ea"/>
                <a:cs typeface="+mn-cs"/>
              </a:rPr>
              <a:t> those AI use cases with pre-built application services, speeding time to value.</a:t>
            </a: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t>MODERNIZE – Given the dynamic nature of AI, your data estate needs a highly elastic and extensible multi-cloud infrastructure to unify the aforementioned capabilities within a fully governed team-platform. Clients are also looking to automate their AI lifecycles across an array of contributors through collaborative workflows. Essentially, MODERNIZE means building an information architecture for AI that provides choice and flexibility across your enterprise.  As clients modernize their data estates for an AI and </a:t>
            </a:r>
            <a:r>
              <a:rPr lang="en-US" dirty="0" err="1"/>
              <a:t>multicloud</a:t>
            </a:r>
            <a:r>
              <a:rPr lang="en-US" dirty="0"/>
              <a:t> world, they will find that there is less "assembly required" in expanding the impact of AI across the organization. </a:t>
            </a:r>
            <a:endParaRPr lang="en-US" dirty="0">
              <a:cs typeface="Calibri"/>
            </a:endParaRPr>
          </a:p>
        </p:txBody>
      </p:sp>
    </p:spTree>
    <p:extLst>
      <p:ext uri="{BB962C8B-B14F-4D97-AF65-F5344CB8AC3E}">
        <p14:creationId xmlns:p14="http://schemas.microsoft.com/office/powerpoint/2010/main" val="3453871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41986" name="Rectangle 7"/>
          <p:cNvSpPr>
            <a:spLocks noGrp="1" noChangeArrowheads="1"/>
          </p:cNvSpPr>
          <p:nvPr>
            <p:ph type="sldNum" sz="quarter" idx="5"/>
          </p:nvPr>
        </p:nvSpPr>
        <p:spPr>
          <a:noFill/>
          <a:ln>
            <a:miter lim="800000"/>
            <a:headEnd/>
            <a:tailEnd/>
          </a:ln>
        </p:spPr>
        <p:txBody>
          <a:bodyPr/>
          <a:lstStyle/>
          <a:p>
            <a:fld id="{69153D2F-541A-4755-AD42-F8818D7D2921}" type="slidenum">
              <a:rPr lang="en-US" altLang="en-US" smtClean="0">
                <a:solidFill>
                  <a:srgbClr val="000000"/>
                </a:solidFill>
                <a:ea typeface="ＭＳ Ｐゴシック" pitchFamily="34" charset="-128"/>
              </a:rPr>
              <a:pPr/>
              <a:t>12</a:t>
            </a:fld>
            <a:endParaRPr lang="en-US" altLang="en-US">
              <a:solidFill>
                <a:srgbClr val="000000"/>
              </a:solidFill>
              <a:ea typeface="ＭＳ Ｐゴシック" pitchFamily="34" charset="-128"/>
            </a:endParaRPr>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p:spPr>
        <p:txBody>
          <a:bodyPr/>
          <a:lstStyle/>
          <a:p>
            <a:r>
              <a:rPr lang="en-US" altLang="en-US" b="1" i="1" dirty="0">
                <a:ea typeface="ＭＳ Ｐゴシック" pitchFamily="34" charset="-128"/>
                <a:cs typeface="ＭＳ Ｐゴシック" pitchFamily="34" charset="-128"/>
              </a:rPr>
              <a:t>Notes:</a:t>
            </a:r>
            <a:endParaRPr lang="fr-FR" altLang="en-US" b="1" i="1"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Constraints define the relationships between different decision variables and also relate the data to the decision variables. They represent the limits within which the solution should exist.</a:t>
            </a:r>
          </a:p>
          <a:p>
            <a:endParaRPr lang="en-US" altLang="en-US"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Examples of constraints are that the amount produced of a given product should be less than the production capacity, that the people hired for a given task should have a minimum set of skills, that the total cost of building a new warehouse should be less than the budgeted amount, that the output from a process should equal the yield multiplied by the input, and that a certain task can only be started once a related task has been completed.  </a:t>
            </a:r>
          </a:p>
          <a:p>
            <a:endParaRPr lang="en-US" altLang="en-US"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Take a minute to think what some of the constraints that describe your business problem are.</a:t>
            </a:r>
            <a:r>
              <a:rPr lang="fr-FR" altLang="en-US" dirty="0">
                <a:ea typeface="ＭＳ Ｐゴシック" pitchFamily="34" charset="-128"/>
                <a:cs typeface="ＭＳ Ｐゴシック" pitchFamily="34" charset="-128"/>
              </a:rPr>
              <a:t> </a:t>
            </a:r>
          </a:p>
        </p:txBody>
      </p:sp>
    </p:spTree>
    <p:extLst>
      <p:ext uri="{BB962C8B-B14F-4D97-AF65-F5344CB8AC3E}">
        <p14:creationId xmlns:p14="http://schemas.microsoft.com/office/powerpoint/2010/main" val="3283747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44034" name="Rectangle 7"/>
          <p:cNvSpPr>
            <a:spLocks noGrp="1" noChangeArrowheads="1"/>
          </p:cNvSpPr>
          <p:nvPr>
            <p:ph type="sldNum" sz="quarter" idx="5"/>
          </p:nvPr>
        </p:nvSpPr>
        <p:spPr>
          <a:noFill/>
          <a:ln>
            <a:miter lim="800000"/>
            <a:headEnd/>
            <a:tailEnd/>
          </a:ln>
        </p:spPr>
        <p:txBody>
          <a:bodyPr/>
          <a:lstStyle/>
          <a:p>
            <a:fld id="{2EA457FC-9FA2-4E1F-A403-9C55515D78B0}" type="slidenum">
              <a:rPr lang="en-US" altLang="en-US" smtClean="0">
                <a:solidFill>
                  <a:srgbClr val="000000"/>
                </a:solidFill>
                <a:ea typeface="ＭＳ Ｐゴシック" pitchFamily="34" charset="-128"/>
              </a:rPr>
              <a:pPr/>
              <a:t>13</a:t>
            </a:fld>
            <a:endParaRPr lang="en-US" altLang="en-US">
              <a:solidFill>
                <a:srgbClr val="000000"/>
              </a:solidFill>
              <a:ea typeface="ＭＳ Ｐゴシック" pitchFamily="34" charset="-128"/>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p:spPr>
        <p:txBody>
          <a:bodyPr/>
          <a:lstStyle/>
          <a:p>
            <a:r>
              <a:rPr lang="en-US" altLang="en-US" b="1" i="1" dirty="0">
                <a:ea typeface="ＭＳ Ｐゴシック" pitchFamily="34" charset="-128"/>
                <a:cs typeface="ＭＳ Ｐゴシック" pitchFamily="34" charset="-128"/>
              </a:rPr>
              <a:t>Notes:</a:t>
            </a:r>
            <a:endParaRPr lang="fr-FR" altLang="en-US" b="1" i="1"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Constraints are either “hard” or “soft”.  Hard constraints should not be violated under any circumstances, for example a constraint on production capacity when no additional capacity is available by any means. Soft constraints can be violated under certain circumstances, for example a constraint that requires production to exceed customer demand. </a:t>
            </a:r>
          </a:p>
          <a:p>
            <a:endParaRPr lang="en-US" altLang="en-US"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Such a constraint may need to be violated if there is, for example, an unexpected surge in demand or an equipment failure. In the case of soft constraints, a penalty is often added to the objective to minimize the constraint violation. Try and identify whether the constraints you mentioned for your business problem are hard or soft.</a:t>
            </a:r>
            <a:r>
              <a:rPr lang="fr-FR" altLang="en-US" dirty="0">
                <a:ea typeface="ＭＳ Ｐゴシック" pitchFamily="34" charset="-128"/>
                <a:cs typeface="ＭＳ Ｐゴシック" pitchFamily="34" charset="-128"/>
              </a:rPr>
              <a:t> </a:t>
            </a:r>
          </a:p>
        </p:txBody>
      </p:sp>
    </p:spTree>
    <p:extLst>
      <p:ext uri="{BB962C8B-B14F-4D97-AF65-F5344CB8AC3E}">
        <p14:creationId xmlns:p14="http://schemas.microsoft.com/office/powerpoint/2010/main" val="3253095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46082" name="Rectangle 7"/>
          <p:cNvSpPr>
            <a:spLocks noGrp="1" noChangeArrowheads="1"/>
          </p:cNvSpPr>
          <p:nvPr>
            <p:ph type="sldNum" sz="quarter" idx="5"/>
          </p:nvPr>
        </p:nvSpPr>
        <p:spPr>
          <a:noFill/>
          <a:ln>
            <a:miter lim="800000"/>
            <a:headEnd/>
            <a:tailEnd/>
          </a:ln>
        </p:spPr>
        <p:txBody>
          <a:bodyPr/>
          <a:lstStyle/>
          <a:p>
            <a:fld id="{1141FF4D-FFC2-4CFB-BDC0-003423D55489}" type="slidenum">
              <a:rPr lang="en-US" altLang="en-US" smtClean="0">
                <a:solidFill>
                  <a:srgbClr val="000000"/>
                </a:solidFill>
                <a:ea typeface="ＭＳ Ｐゴシック" pitchFamily="34" charset="-128"/>
              </a:rPr>
              <a:pPr/>
              <a:t>14</a:t>
            </a:fld>
            <a:endParaRPr lang="en-US" altLang="en-US">
              <a:solidFill>
                <a:srgbClr val="000000"/>
              </a:solidFill>
              <a:ea typeface="ＭＳ Ｐゴシック" pitchFamily="34" charset="-128"/>
            </a:endParaRPr>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p:spPr>
        <p:txBody>
          <a:bodyPr/>
          <a:lstStyle/>
          <a:p>
            <a:r>
              <a:rPr lang="en-US" altLang="en-US" b="1" i="1">
                <a:ea typeface="ＭＳ Ｐゴシック" pitchFamily="34" charset="-128"/>
                <a:cs typeface="ＭＳ Ｐゴシック" pitchFamily="34" charset="-128"/>
              </a:rPr>
              <a:t>Notes:</a:t>
            </a:r>
            <a:endParaRPr lang="fr-FR" altLang="en-US" b="1" i="1">
              <a:ea typeface="ＭＳ Ｐゴシック" pitchFamily="34" charset="-128"/>
              <a:cs typeface="ＭＳ Ｐゴシック" pitchFamily="34" charset="-128"/>
            </a:endParaRPr>
          </a:p>
          <a:p>
            <a:r>
              <a:rPr lang="fr-FR" altLang="en-US">
                <a:ea typeface="ＭＳ Ｐゴシック" pitchFamily="34" charset="-128"/>
                <a:cs typeface="ＭＳ Ｐゴシック" pitchFamily="34" charset="-128"/>
              </a:rPr>
              <a:t>Mathematical programming techniques include Linear Programming (or LP), Integer Programming (or IP), Mixed-Integer Programming (or MIP), Quadratic Programming (or QP), Mixed-Integer Quadratic Programming (or MIQP), and several others. </a:t>
            </a:r>
            <a:r>
              <a:rPr lang="en-US" altLang="en-US">
                <a:ea typeface="ＭＳ Ｐゴシック" pitchFamily="34" charset="-128"/>
                <a:cs typeface="ＭＳ Ｐゴシック" pitchFamily="34" charset="-128"/>
              </a:rPr>
              <a:t>Some techniques are not currently offered in the IBM ILOG product line, for example Non-Linear Programming (or NLP) in a broader sense. Strictly speaking QP is a subset of NLP, but still possible with CPLEX Studio.  These different techniques address different types of problem structures, with LP being the original and generally simplest of the mathematical programming techniques.</a:t>
            </a:r>
            <a:endParaRPr lang="fr-FR" altLang="en-US">
              <a:ea typeface="ＭＳ Ｐゴシック" pitchFamily="34" charset="-128"/>
              <a:cs typeface="ＭＳ Ｐゴシック" pitchFamily="34" charset="-128"/>
            </a:endParaRPr>
          </a:p>
        </p:txBody>
      </p:sp>
    </p:spTree>
    <p:extLst>
      <p:ext uri="{BB962C8B-B14F-4D97-AF65-F5344CB8AC3E}">
        <p14:creationId xmlns:p14="http://schemas.microsoft.com/office/powerpoint/2010/main" val="3299540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p:cNvSpPr>
            <a:spLocks noGrp="1" noChangeArrowheads="1"/>
          </p:cNvSpPr>
          <p:nvPr>
            <p:ph type="sldNum" sz="quarter" idx="5"/>
          </p:nvPr>
        </p:nvSpPr>
        <p:spPr>
          <a:noFill/>
          <a:ln>
            <a:miter lim="800000"/>
            <a:headEnd/>
            <a:tailEnd/>
          </a:ln>
        </p:spPr>
        <p:txBody>
          <a:bodyPr/>
          <a:lstStyle/>
          <a:p>
            <a:pPr eaLnBrk="0" hangingPunct="0"/>
            <a:fld id="{D5B97CA1-9429-4353-B339-55BF00A51C8D}" type="slidenum">
              <a:rPr lang="en-US" altLang="en-US" smtClean="0">
                <a:latin typeface="Times" pitchFamily="18" charset="0"/>
                <a:ea typeface="ＭＳ Ｐゴシック" pitchFamily="34" charset="-128"/>
              </a:rPr>
              <a:pPr eaLnBrk="0" hangingPunct="0"/>
              <a:t>17</a:t>
            </a:fld>
            <a:endParaRPr lang="en-US" altLang="en-US">
              <a:latin typeface="Times" pitchFamily="18" charset="0"/>
              <a:ea typeface="ＭＳ Ｐゴシック" pitchFamily="34" charset="-128"/>
            </a:endParaRPr>
          </a:p>
        </p:txBody>
      </p:sp>
      <p:sp>
        <p:nvSpPr>
          <p:cNvPr id="64514" name="Rectangle 2"/>
          <p:cNvSpPr>
            <a:spLocks noGrp="1" noRot="1" noChangeAspect="1" noChangeArrowheads="1" noTextEdit="1"/>
          </p:cNvSpPr>
          <p:nvPr>
            <p:ph type="sldImg"/>
          </p:nvPr>
        </p:nvSpPr>
        <p:spPr>
          <a:xfrm>
            <a:off x="-782638" y="1497013"/>
            <a:ext cx="8496301" cy="4779962"/>
          </a:xfrm>
          <a:ln/>
        </p:spPr>
      </p:sp>
      <p:sp>
        <p:nvSpPr>
          <p:cNvPr id="64515" name="Rectangle 3"/>
          <p:cNvSpPr>
            <a:spLocks noGrp="1" noChangeArrowheads="1"/>
          </p:cNvSpPr>
          <p:nvPr>
            <p:ph type="body" idx="1"/>
          </p:nvPr>
        </p:nvSpPr>
        <p:spPr>
          <a:xfrm>
            <a:off x="914400" y="4343400"/>
            <a:ext cx="5029200" cy="4114800"/>
          </a:xfrm>
          <a:noFill/>
        </p:spPr>
        <p:txBody>
          <a:bodyPr lIns="92133" tIns="46067" rIns="92133" bIns="46067"/>
          <a:lstStyle/>
          <a:p>
            <a:pPr eaLnBrk="1" hangingPunct="1"/>
            <a:r>
              <a:rPr lang="en-US" altLang="en-US">
                <a:ea typeface="ＭＳ Ｐゴシック" pitchFamily="34" charset="-128"/>
                <a:cs typeface="ＭＳ Ｐゴシック" pitchFamily="34" charset="-128"/>
              </a:rPr>
              <a:t>When solving an optimization problem, you want to represent the decisions, constraints, and objective without including specific data values.  The model is data independent, and can be used to solve different problems with the same structure of the data.</a:t>
            </a:r>
          </a:p>
          <a:p>
            <a:pPr eaLnBrk="1" hangingPunct="1"/>
            <a:r>
              <a:rPr lang="en-US" altLang="en-US">
                <a:ea typeface="ＭＳ Ｐゴシック" pitchFamily="34" charset="-128"/>
                <a:cs typeface="ＭＳ Ｐゴシック" pitchFamily="34" charset="-128"/>
              </a:rPr>
              <a:t>OPL lets you keep data independent from the model, allowing you to use different data sets with the same model</a:t>
            </a:r>
          </a:p>
          <a:p>
            <a:pPr eaLnBrk="1" hangingPunct="1"/>
            <a:r>
              <a:rPr lang="en-US" altLang="en-US">
                <a:ea typeface="ＭＳ Ｐゴシック" pitchFamily="34" charset="-128"/>
                <a:cs typeface="ＭＳ Ｐゴシック" pitchFamily="34" charset="-128"/>
              </a:rPr>
              <a:t>A project is a collection of a model plus one data set.  When you put them together, you get a single problem instance.</a:t>
            </a:r>
          </a:p>
          <a:p>
            <a:pPr eaLnBrk="1" hangingPunct="1"/>
            <a:endParaRPr lang="en-US" altLang="en-US">
              <a:ea typeface="ＭＳ Ｐゴシック" pitchFamily="34" charset="-128"/>
              <a:cs typeface="ＭＳ Ｐゴシック" pitchFamily="34" charset="-128"/>
            </a:endParaRPr>
          </a:p>
          <a:p>
            <a:pPr eaLnBrk="1" hangingPunct="1"/>
            <a:endParaRPr lang="en-US" altLang="en-US">
              <a:ea typeface="ＭＳ Ｐゴシック" pitchFamily="34" charset="-128"/>
              <a:cs typeface="ＭＳ Ｐゴシック" pitchFamily="34" charset="-128"/>
            </a:endParaRPr>
          </a:p>
        </p:txBody>
      </p:sp>
    </p:spTree>
    <p:extLst>
      <p:ext uri="{BB962C8B-B14F-4D97-AF65-F5344CB8AC3E}">
        <p14:creationId xmlns:p14="http://schemas.microsoft.com/office/powerpoint/2010/main" val="2476911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p:cNvSpPr>
            <a:spLocks noGrp="1" noChangeArrowheads="1"/>
          </p:cNvSpPr>
          <p:nvPr>
            <p:ph type="sldNum" sz="quarter" idx="5"/>
          </p:nvPr>
        </p:nvSpPr>
        <p:spPr>
          <a:noFill/>
          <a:ln>
            <a:miter lim="800000"/>
            <a:headEnd/>
            <a:tailEnd/>
          </a:ln>
        </p:spPr>
        <p:txBody>
          <a:bodyPr/>
          <a:lstStyle/>
          <a:p>
            <a:pPr eaLnBrk="0" hangingPunct="0"/>
            <a:fld id="{E1EA9DBE-74A6-4771-8B17-59BF4FE8B538}" type="slidenum">
              <a:rPr lang="en-US" altLang="en-US" smtClean="0">
                <a:latin typeface="Times" pitchFamily="18" charset="0"/>
                <a:ea typeface="ＭＳ Ｐゴシック" pitchFamily="34" charset="-128"/>
              </a:rPr>
              <a:pPr eaLnBrk="0" hangingPunct="0"/>
              <a:t>18</a:t>
            </a:fld>
            <a:endParaRPr lang="en-US" altLang="en-US">
              <a:latin typeface="Times" pitchFamily="18" charset="0"/>
              <a:ea typeface="ＭＳ Ｐゴシック" pitchFamily="34" charset="-128"/>
            </a:endParaRPr>
          </a:p>
        </p:txBody>
      </p:sp>
      <p:sp>
        <p:nvSpPr>
          <p:cNvPr id="66562" name="Rectangle 2"/>
          <p:cNvSpPr>
            <a:spLocks noGrp="1" noRot="1" noChangeAspect="1" noChangeArrowheads="1" noTextEdit="1"/>
          </p:cNvSpPr>
          <p:nvPr>
            <p:ph type="sldImg"/>
          </p:nvPr>
        </p:nvSpPr>
        <p:spPr>
          <a:xfrm>
            <a:off x="384175" y="687388"/>
            <a:ext cx="6091238" cy="3427412"/>
          </a:xfrm>
          <a:ln/>
        </p:spPr>
      </p:sp>
      <p:sp>
        <p:nvSpPr>
          <p:cNvPr id="66563" name="Rectangle 3"/>
          <p:cNvSpPr>
            <a:spLocks noGrp="1" noChangeArrowheads="1"/>
          </p:cNvSpPr>
          <p:nvPr>
            <p:ph type="body" idx="1"/>
          </p:nvPr>
        </p:nvSpPr>
        <p:spPr>
          <a:xfrm>
            <a:off x="914400" y="4341813"/>
            <a:ext cx="5029200" cy="4114800"/>
          </a:xfrm>
          <a:noFill/>
        </p:spPr>
        <p:txBody>
          <a:bodyPr/>
          <a:lstStyle/>
          <a:p>
            <a:pPr eaLnBrk="1" hangingPunct="1"/>
            <a:r>
              <a:rPr lang="en-US" altLang="en-US">
                <a:ea typeface="ＭＳ Ｐゴシック" pitchFamily="34" charset="-128"/>
                <a:cs typeface="ＭＳ Ｐゴシック" pitchFamily="34" charset="-128"/>
              </a:rPr>
              <a:t>Let's illustrate this concept via an example from linear programming. We are manufacturing a product to sell and we can do some production inhouse, or buy the product from someone else and then sell what we buy. When we are inside the factory, we have limited resources to build the product. There is a cost per unit of manufacturing and a cost per unit of buying it from the outside.</a:t>
            </a:r>
          </a:p>
          <a:p>
            <a:pPr eaLnBrk="1" hangingPunct="1"/>
            <a:r>
              <a:rPr lang="en-US" altLang="en-US">
                <a:ea typeface="ＭＳ Ｐゴシック" pitchFamily="34" charset="-128"/>
                <a:cs typeface="ＭＳ Ｐゴシック" pitchFamily="34" charset="-128"/>
              </a:rPr>
              <a:t>We are required to meet the demand for the product, and our goal is to minimize cost.</a:t>
            </a:r>
          </a:p>
          <a:p>
            <a:pPr eaLnBrk="1" hangingPunct="1"/>
            <a:endParaRPr lang="en-US" altLang="en-US">
              <a:ea typeface="ＭＳ Ｐゴシック" pitchFamily="34" charset="-128"/>
              <a:cs typeface="ＭＳ Ｐゴシック" pitchFamily="34" charset="-128"/>
            </a:endParaRPr>
          </a:p>
        </p:txBody>
      </p:sp>
    </p:spTree>
    <p:extLst>
      <p:ext uri="{BB962C8B-B14F-4D97-AF65-F5344CB8AC3E}">
        <p14:creationId xmlns:p14="http://schemas.microsoft.com/office/powerpoint/2010/main" val="4103031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miter lim="800000"/>
            <a:headEnd/>
            <a:tailEnd/>
          </a:ln>
        </p:spPr>
        <p:txBody>
          <a:bodyPr/>
          <a:lstStyle/>
          <a:p>
            <a:pPr eaLnBrk="0" hangingPunct="0"/>
            <a:fld id="{92CBA05F-55D9-4799-A5F4-8B5E4C0E03AC}" type="slidenum">
              <a:rPr lang="en-US" altLang="en-US" smtClean="0">
                <a:latin typeface="Times" pitchFamily="18" charset="0"/>
                <a:ea typeface="ＭＳ Ｐゴシック" pitchFamily="34" charset="-128"/>
              </a:rPr>
              <a:pPr eaLnBrk="0" hangingPunct="0"/>
              <a:t>19</a:t>
            </a:fld>
            <a:endParaRPr lang="en-US" altLang="en-US">
              <a:latin typeface="Times" pitchFamily="18" charset="0"/>
              <a:ea typeface="ＭＳ Ｐゴシック" pitchFamily="34" charset="-128"/>
            </a:endParaRPr>
          </a:p>
        </p:txBody>
      </p:sp>
      <p:sp>
        <p:nvSpPr>
          <p:cNvPr id="68610" name="Rectangle 2"/>
          <p:cNvSpPr>
            <a:spLocks noGrp="1" noRot="1" noChangeAspect="1" noChangeArrowheads="1" noTextEdit="1"/>
          </p:cNvSpPr>
          <p:nvPr>
            <p:ph type="sldImg"/>
          </p:nvPr>
        </p:nvSpPr>
        <p:spPr>
          <a:xfrm>
            <a:off x="-781050" y="1498600"/>
            <a:ext cx="8494713" cy="4778375"/>
          </a:xfrm>
          <a:ln/>
        </p:spPr>
      </p:sp>
      <p:sp>
        <p:nvSpPr>
          <p:cNvPr id="68611" name="Rectangle 3"/>
          <p:cNvSpPr>
            <a:spLocks noGrp="1" noChangeArrowheads="1"/>
          </p:cNvSpPr>
          <p:nvPr>
            <p:ph type="body" idx="1"/>
          </p:nvPr>
        </p:nvSpPr>
        <p:spPr>
          <a:xfrm>
            <a:off x="914400" y="4341813"/>
            <a:ext cx="5029200" cy="4114800"/>
          </a:xfrm>
          <a:noFill/>
        </p:spPr>
        <p:txBody>
          <a:bodyPr/>
          <a:lstStyle/>
          <a:p>
            <a:pPr eaLnBrk="1" hangingPunct="1"/>
            <a:r>
              <a:rPr lang="en-US" altLang="en-US">
                <a:ea typeface="ＭＳ Ｐゴシック" pitchFamily="34" charset="-128"/>
                <a:cs typeface="ＭＳ Ｐゴシック" pitchFamily="34" charset="-128"/>
              </a:rPr>
              <a:t>This slide uses animation for each bullet point.</a:t>
            </a:r>
          </a:p>
          <a:p>
            <a:pPr eaLnBrk="1" hangingPunct="1"/>
            <a:r>
              <a:rPr lang="en-US" altLang="en-US">
                <a:ea typeface="ＭＳ Ｐゴシック" pitchFamily="34" charset="-128"/>
                <a:cs typeface="ＭＳ Ｐゴシック" pitchFamily="34" charset="-128"/>
              </a:rPr>
              <a:t>To describe our problem, we need to first list the data for our problem.  </a:t>
            </a:r>
          </a:p>
          <a:p>
            <a:pPr eaLnBrk="1" hangingPunct="1"/>
            <a:r>
              <a:rPr lang="en-US" altLang="en-US">
                <a:ea typeface="ＭＳ Ｐゴシック" pitchFamily="34" charset="-128"/>
                <a:cs typeface="ＭＳ Ｐゴシック" pitchFamily="34" charset="-128"/>
              </a:rPr>
              <a:t>(CLICK) First, we are given two sets, the set of products to produce and the set of resources needed to build the product within our plant. OPL code to declare this data is shown. OPL keywords are in red. The word "enum" indicates an enumerated set.  The three dots indicate that the data lives in an external data file.</a:t>
            </a:r>
          </a:p>
          <a:p>
            <a:pPr eaLnBrk="1" hangingPunct="1"/>
            <a:r>
              <a:rPr lang="en-US" altLang="en-US">
                <a:ea typeface="ＭＳ Ｐゴシック" pitchFamily="34" charset="-128"/>
                <a:cs typeface="ＭＳ Ｐゴシック" pitchFamily="34" charset="-128"/>
              </a:rPr>
              <a:t>(CLICK) The next data item indicates how much of each resource is needed to produce one unit of each product.  The declaration in OPL indicates that this data is floating point, must be non-negative.  The two-dimensional array holding this data is indexed on the set of products and resources.</a:t>
            </a:r>
          </a:p>
          <a:p>
            <a:pPr eaLnBrk="1" hangingPunct="1"/>
            <a:r>
              <a:rPr lang="en-US" altLang="en-US">
                <a:ea typeface="ＭＳ Ｐゴシック" pitchFamily="34" charset="-128"/>
                <a:cs typeface="ＭＳ Ｐゴシック" pitchFamily="34" charset="-128"/>
              </a:rPr>
              <a:t>(CLICK) We are also given the number of units of each resource that are available.</a:t>
            </a:r>
          </a:p>
          <a:p>
            <a:pPr eaLnBrk="1" hangingPunct="1"/>
            <a:r>
              <a:rPr lang="en-US" altLang="en-US">
                <a:ea typeface="ＭＳ Ｐゴシック" pitchFamily="34" charset="-128"/>
                <a:cs typeface="ＭＳ Ｐゴシック" pitchFamily="34" charset="-128"/>
              </a:rPr>
              <a:t>(CLICK) And the number of units of demand for each product.</a:t>
            </a:r>
          </a:p>
          <a:p>
            <a:pPr eaLnBrk="1" hangingPunct="1"/>
            <a:r>
              <a:rPr lang="en-US" altLang="en-US">
                <a:ea typeface="ＭＳ Ｐゴシック" pitchFamily="34" charset="-128"/>
                <a:cs typeface="ＭＳ Ｐゴシック" pitchFamily="34" charset="-128"/>
              </a:rPr>
              <a:t>(CLICK) Finally, the cost data is given as single dimensional arrays, indexed on the set of products.</a:t>
            </a:r>
          </a:p>
        </p:txBody>
      </p:sp>
    </p:spTree>
    <p:extLst>
      <p:ext uri="{BB962C8B-B14F-4D97-AF65-F5344CB8AC3E}">
        <p14:creationId xmlns:p14="http://schemas.microsoft.com/office/powerpoint/2010/main" val="639849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p:cNvSpPr>
            <a:spLocks noGrp="1" noChangeArrowheads="1"/>
          </p:cNvSpPr>
          <p:nvPr>
            <p:ph type="sldNum" sz="quarter" idx="5"/>
          </p:nvPr>
        </p:nvSpPr>
        <p:spPr>
          <a:noFill/>
          <a:ln>
            <a:miter lim="800000"/>
            <a:headEnd/>
            <a:tailEnd/>
          </a:ln>
        </p:spPr>
        <p:txBody>
          <a:bodyPr/>
          <a:lstStyle/>
          <a:p>
            <a:pPr eaLnBrk="0" hangingPunct="0"/>
            <a:fld id="{B4812F79-FFEA-456F-A2A3-315DC0FF9C29}" type="slidenum">
              <a:rPr lang="en-US" altLang="en-US" smtClean="0">
                <a:latin typeface="Times" pitchFamily="18" charset="0"/>
                <a:ea typeface="ＭＳ Ｐゴシック" pitchFamily="34" charset="-128"/>
              </a:rPr>
              <a:pPr eaLnBrk="0" hangingPunct="0"/>
              <a:t>20</a:t>
            </a:fld>
            <a:endParaRPr lang="en-US" altLang="en-US">
              <a:latin typeface="Times" pitchFamily="18" charset="0"/>
              <a:ea typeface="ＭＳ Ｐゴシック" pitchFamily="34" charset="-128"/>
            </a:endParaRPr>
          </a:p>
        </p:txBody>
      </p:sp>
      <p:sp>
        <p:nvSpPr>
          <p:cNvPr id="70658" name="Rectangle 2"/>
          <p:cNvSpPr>
            <a:spLocks noGrp="1" noRot="1" noChangeAspect="1" noChangeArrowheads="1" noTextEdit="1"/>
          </p:cNvSpPr>
          <p:nvPr>
            <p:ph type="sldImg"/>
          </p:nvPr>
        </p:nvSpPr>
        <p:spPr>
          <a:xfrm>
            <a:off x="-781050" y="1498600"/>
            <a:ext cx="8494713" cy="4778375"/>
          </a:xfrm>
          <a:ln/>
        </p:spPr>
      </p:sp>
      <p:sp>
        <p:nvSpPr>
          <p:cNvPr id="70659" name="Rectangle 3"/>
          <p:cNvSpPr>
            <a:spLocks noGrp="1" noChangeArrowheads="1"/>
          </p:cNvSpPr>
          <p:nvPr>
            <p:ph type="body" idx="1"/>
          </p:nvPr>
        </p:nvSpPr>
        <p:spPr>
          <a:xfrm>
            <a:off x="914400" y="4341813"/>
            <a:ext cx="5029200" cy="4114800"/>
          </a:xfrm>
          <a:noFill/>
        </p:spPr>
        <p:txBody>
          <a:bodyPr/>
          <a:lstStyle/>
          <a:p>
            <a:pPr eaLnBrk="1" hangingPunct="1"/>
            <a:r>
              <a:rPr lang="en-US" altLang="en-US">
                <a:ea typeface="ＭＳ Ｐゴシック" pitchFamily="34" charset="-128"/>
                <a:cs typeface="ＭＳ Ｐゴシック" pitchFamily="34" charset="-128"/>
              </a:rPr>
              <a:t>This slide uses animation!</a:t>
            </a:r>
          </a:p>
          <a:p>
            <a:pPr eaLnBrk="1" hangingPunct="1"/>
            <a:r>
              <a:rPr lang="en-US" altLang="en-US">
                <a:ea typeface="ＭＳ Ｐゴシック" pitchFamily="34" charset="-128"/>
                <a:cs typeface="ＭＳ Ｐゴシック" pitchFamily="34" charset="-128"/>
              </a:rPr>
              <a:t>Now let’s take a look at some possible data sets for this problem. First, let's assume we are a jewelry manufacturer.</a:t>
            </a:r>
          </a:p>
          <a:p>
            <a:pPr eaLnBrk="1" hangingPunct="1"/>
            <a:r>
              <a:rPr lang="en-US" altLang="en-US">
                <a:ea typeface="ＭＳ Ｐゴシック" pitchFamily="34" charset="-128"/>
                <a:cs typeface="ＭＳ Ｐゴシック" pitchFamily="34" charset="-128"/>
              </a:rPr>
              <a:t>(CLICK) If we are making jewelry, our products are rings and earrings, and our resources are gold and diamonds. </a:t>
            </a:r>
          </a:p>
          <a:p>
            <a:pPr eaLnBrk="1" hangingPunct="1"/>
            <a:r>
              <a:rPr lang="en-US" altLang="en-US">
                <a:ea typeface="ＭＳ Ｐゴシック" pitchFamily="34" charset="-128"/>
                <a:cs typeface="ＭＳ Ｐゴシック" pitchFamily="34" charset="-128"/>
              </a:rPr>
              <a:t>(CLICK) The requirements for how to make one ring and one set of earrings are given, showing the amount of gold and diamonds needed.</a:t>
            </a:r>
          </a:p>
          <a:p>
            <a:pPr eaLnBrk="1" hangingPunct="1"/>
            <a:r>
              <a:rPr lang="en-US" altLang="en-US">
                <a:ea typeface="ＭＳ Ｐゴシック" pitchFamily="34" charset="-128"/>
                <a:cs typeface="ＭＳ Ｐゴシック" pitchFamily="34" charset="-128"/>
              </a:rPr>
              <a:t>(CLICK) The number of units of gold and diamonds are given.</a:t>
            </a:r>
          </a:p>
          <a:p>
            <a:pPr eaLnBrk="1" hangingPunct="1"/>
            <a:r>
              <a:rPr lang="en-US" altLang="en-US">
                <a:ea typeface="ＭＳ Ｐゴシック" pitchFamily="34" charset="-128"/>
                <a:cs typeface="ＭＳ Ｐゴシック" pitchFamily="34" charset="-128"/>
              </a:rPr>
              <a:t>(CLICK) The demand for each product is given.</a:t>
            </a:r>
          </a:p>
          <a:p>
            <a:pPr eaLnBrk="1" hangingPunct="1"/>
            <a:r>
              <a:rPr lang="en-US" altLang="en-US">
                <a:ea typeface="ＭＳ Ｐゴシック" pitchFamily="34" charset="-128"/>
                <a:cs typeface="ＭＳ Ｐゴシック" pitchFamily="34" charset="-128"/>
              </a:rPr>
              <a:t>(CLICK) The cost per unit of production is given.</a:t>
            </a:r>
          </a:p>
          <a:p>
            <a:pPr eaLnBrk="1" hangingPunct="1"/>
            <a:endParaRPr lang="en-US" altLang="en-US">
              <a:ea typeface="ＭＳ Ｐゴシック" pitchFamily="34" charset="-128"/>
              <a:cs typeface="ＭＳ Ｐゴシック" pitchFamily="34" charset="-128"/>
            </a:endParaRPr>
          </a:p>
          <a:p>
            <a:pPr eaLnBrk="1" hangingPunct="1"/>
            <a:r>
              <a:rPr lang="en-US" altLang="en-US">
                <a:ea typeface="ＭＳ Ｐゴシック" pitchFamily="34" charset="-128"/>
                <a:cs typeface="ＭＳ Ｐゴシック" pitchFamily="34" charset="-128"/>
              </a:rPr>
              <a:t>Note that OPL allows you to declare the data in different ways.  This is just one example.</a:t>
            </a:r>
          </a:p>
        </p:txBody>
      </p:sp>
    </p:spTree>
    <p:extLst>
      <p:ext uri="{BB962C8B-B14F-4D97-AF65-F5344CB8AC3E}">
        <p14:creationId xmlns:p14="http://schemas.microsoft.com/office/powerpoint/2010/main" val="12843968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a:noFill/>
          <a:ln>
            <a:miter lim="800000"/>
            <a:headEnd/>
            <a:tailEnd/>
          </a:ln>
        </p:spPr>
        <p:txBody>
          <a:bodyPr/>
          <a:lstStyle/>
          <a:p>
            <a:pPr eaLnBrk="0" hangingPunct="0"/>
            <a:fld id="{8A8752C2-4068-4304-B5A2-33CE0A0052AA}" type="slidenum">
              <a:rPr lang="en-US" altLang="en-US" smtClean="0">
                <a:latin typeface="Times" pitchFamily="18" charset="0"/>
                <a:ea typeface="ＭＳ Ｐゴシック" pitchFamily="34" charset="-128"/>
              </a:rPr>
              <a:pPr eaLnBrk="0" hangingPunct="0"/>
              <a:t>21</a:t>
            </a:fld>
            <a:endParaRPr lang="en-US" altLang="en-US">
              <a:latin typeface="Times" pitchFamily="18" charset="0"/>
              <a:ea typeface="ＭＳ Ｐゴシック" pitchFamily="34" charset="-128"/>
            </a:endParaRPr>
          </a:p>
        </p:txBody>
      </p:sp>
      <p:sp>
        <p:nvSpPr>
          <p:cNvPr id="72706" name="Rectangle 2"/>
          <p:cNvSpPr>
            <a:spLocks noGrp="1" noRot="1" noChangeAspect="1" noChangeArrowheads="1" noTextEdit="1"/>
          </p:cNvSpPr>
          <p:nvPr>
            <p:ph type="sldImg"/>
          </p:nvPr>
        </p:nvSpPr>
        <p:spPr>
          <a:xfrm>
            <a:off x="-781050" y="1498600"/>
            <a:ext cx="8494713" cy="4778375"/>
          </a:xfrm>
          <a:ln/>
        </p:spPr>
      </p:sp>
      <p:sp>
        <p:nvSpPr>
          <p:cNvPr id="72707" name="Rectangle 3"/>
          <p:cNvSpPr>
            <a:spLocks noGrp="1" noChangeArrowheads="1"/>
          </p:cNvSpPr>
          <p:nvPr>
            <p:ph type="body" idx="1"/>
          </p:nvPr>
        </p:nvSpPr>
        <p:spPr>
          <a:xfrm>
            <a:off x="914400" y="4341813"/>
            <a:ext cx="5029200" cy="4114800"/>
          </a:xfrm>
          <a:noFill/>
        </p:spPr>
        <p:txBody>
          <a:bodyPr/>
          <a:lstStyle/>
          <a:p>
            <a:pPr eaLnBrk="1" hangingPunct="1"/>
            <a:r>
              <a:rPr lang="en-US" altLang="en-US">
                <a:ea typeface="ＭＳ Ｐゴシック" pitchFamily="34" charset="-128"/>
                <a:cs typeface="ＭＳ Ｐゴシック" pitchFamily="34" charset="-128"/>
              </a:rPr>
              <a:t>This slide uses animation!</a:t>
            </a:r>
          </a:p>
          <a:p>
            <a:pPr eaLnBrk="1" hangingPunct="1"/>
            <a:r>
              <a:rPr lang="en-US" altLang="en-US">
                <a:ea typeface="ＭＳ Ｐゴシック" pitchFamily="34" charset="-128"/>
                <a:cs typeface="ＭＳ Ｐゴシック" pitchFamily="34" charset="-128"/>
              </a:rPr>
              <a:t>Now, let's assume we are a pasta manufacturer.</a:t>
            </a:r>
          </a:p>
          <a:p>
            <a:pPr eaLnBrk="1" hangingPunct="1"/>
            <a:r>
              <a:rPr lang="en-US" altLang="en-US">
                <a:ea typeface="ＭＳ Ｐゴシック" pitchFamily="34" charset="-128"/>
                <a:cs typeface="ＭＳ Ｐゴシック" pitchFamily="34" charset="-128"/>
              </a:rPr>
              <a:t>(CLICK) If we are making pasta, our products are kluski, capellini, and fettucine, and our resources are flour and eggs. </a:t>
            </a:r>
          </a:p>
          <a:p>
            <a:pPr eaLnBrk="1" hangingPunct="1"/>
            <a:r>
              <a:rPr lang="en-US" altLang="en-US">
                <a:ea typeface="ＭＳ Ｐゴシック" pitchFamily="34" charset="-128"/>
                <a:cs typeface="ＭＳ Ｐゴシック" pitchFamily="34" charset="-128"/>
              </a:rPr>
              <a:t>(CLICK) The requirements for how to make each kind of pasta are given, showing the amount of flour and eggs needed.</a:t>
            </a:r>
          </a:p>
          <a:p>
            <a:pPr eaLnBrk="1" hangingPunct="1"/>
            <a:r>
              <a:rPr lang="en-US" altLang="en-US">
                <a:ea typeface="ＭＳ Ｐゴシック" pitchFamily="34" charset="-128"/>
                <a:cs typeface="ＭＳ Ｐゴシック" pitchFamily="34" charset="-128"/>
              </a:rPr>
              <a:t>(CLICK) The number of units of flour and eggs are given.</a:t>
            </a:r>
          </a:p>
          <a:p>
            <a:pPr eaLnBrk="1" hangingPunct="1"/>
            <a:r>
              <a:rPr lang="en-US" altLang="en-US">
                <a:ea typeface="ＭＳ Ｐゴシック" pitchFamily="34" charset="-128"/>
                <a:cs typeface="ＭＳ Ｐゴシック" pitchFamily="34" charset="-128"/>
              </a:rPr>
              <a:t>(CLICK) The demand for each product is given.</a:t>
            </a:r>
          </a:p>
          <a:p>
            <a:pPr eaLnBrk="1" hangingPunct="1"/>
            <a:r>
              <a:rPr lang="en-US" altLang="en-US">
                <a:ea typeface="ＭＳ Ｐゴシック" pitchFamily="34" charset="-128"/>
                <a:cs typeface="ＭＳ Ｐゴシック" pitchFamily="34" charset="-128"/>
              </a:rPr>
              <a:t>(CLICK) The cost per unit of production is given.</a:t>
            </a:r>
          </a:p>
          <a:p>
            <a:pPr eaLnBrk="1" hangingPunct="1"/>
            <a:endParaRPr lang="en-US" altLang="en-US">
              <a:ea typeface="ＭＳ Ｐゴシック" pitchFamily="34" charset="-128"/>
              <a:cs typeface="ＭＳ Ｐゴシック" pitchFamily="34" charset="-128"/>
            </a:endParaRPr>
          </a:p>
          <a:p>
            <a:pPr eaLnBrk="1" hangingPunct="1"/>
            <a:r>
              <a:rPr lang="en-US" altLang="en-US">
                <a:ea typeface="ＭＳ Ｐゴシック" pitchFamily="34" charset="-128"/>
                <a:cs typeface="ＭＳ Ｐゴシック" pitchFamily="34" charset="-128"/>
              </a:rPr>
              <a:t>We've now seen that in different industries, we can have the same problem to solve.</a:t>
            </a:r>
          </a:p>
        </p:txBody>
      </p:sp>
    </p:spTree>
    <p:extLst>
      <p:ext uri="{BB962C8B-B14F-4D97-AF65-F5344CB8AC3E}">
        <p14:creationId xmlns:p14="http://schemas.microsoft.com/office/powerpoint/2010/main" val="31224949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miter lim="800000"/>
            <a:headEnd/>
            <a:tailEnd/>
          </a:ln>
        </p:spPr>
        <p:txBody>
          <a:bodyPr/>
          <a:lstStyle/>
          <a:p>
            <a:pPr eaLnBrk="0" hangingPunct="0"/>
            <a:fld id="{9CC8689D-6535-4BE9-80FC-7614641F32EC}" type="slidenum">
              <a:rPr lang="en-US" altLang="en-US" smtClean="0">
                <a:latin typeface="Times" pitchFamily="18" charset="0"/>
                <a:ea typeface="ＭＳ Ｐゴシック" pitchFamily="34" charset="-128"/>
              </a:rPr>
              <a:pPr eaLnBrk="0" hangingPunct="0"/>
              <a:t>22</a:t>
            </a:fld>
            <a:endParaRPr lang="en-US" altLang="en-US">
              <a:latin typeface="Times" pitchFamily="18" charset="0"/>
              <a:ea typeface="ＭＳ Ｐゴシック" pitchFamily="34" charset="-128"/>
            </a:endParaRPr>
          </a:p>
        </p:txBody>
      </p:sp>
      <p:sp>
        <p:nvSpPr>
          <p:cNvPr id="74754" name="Rectangle 2"/>
          <p:cNvSpPr>
            <a:spLocks noGrp="1" noRot="1" noChangeAspect="1" noChangeArrowheads="1" noTextEdit="1"/>
          </p:cNvSpPr>
          <p:nvPr>
            <p:ph type="sldImg"/>
          </p:nvPr>
        </p:nvSpPr>
        <p:spPr>
          <a:xfrm>
            <a:off x="-781050" y="1498600"/>
            <a:ext cx="8494713" cy="4778375"/>
          </a:xfrm>
          <a:ln/>
        </p:spPr>
      </p:sp>
      <p:sp>
        <p:nvSpPr>
          <p:cNvPr id="74755" name="Rectangle 3"/>
          <p:cNvSpPr>
            <a:spLocks noGrp="1" noChangeArrowheads="1"/>
          </p:cNvSpPr>
          <p:nvPr>
            <p:ph type="body" idx="1"/>
          </p:nvPr>
        </p:nvSpPr>
        <p:spPr>
          <a:xfrm>
            <a:off x="914400" y="4341813"/>
            <a:ext cx="5029200" cy="4114800"/>
          </a:xfrm>
          <a:noFill/>
        </p:spPr>
        <p:txBody>
          <a:bodyPr/>
          <a:lstStyle/>
          <a:p>
            <a:pPr eaLnBrk="1" hangingPunct="1"/>
            <a:r>
              <a:rPr lang="en-US" altLang="en-US">
                <a:ea typeface="ＭＳ Ｐゴシック" pitchFamily="34" charset="-128"/>
                <a:cs typeface="ＭＳ Ｐゴシック" pitchFamily="34" charset="-128"/>
              </a:rPr>
              <a:t>This slide uses animation.</a:t>
            </a:r>
          </a:p>
          <a:p>
            <a:pPr eaLnBrk="1" hangingPunct="1"/>
            <a:r>
              <a:rPr lang="en-US" altLang="en-US">
                <a:ea typeface="ＭＳ Ｐゴシック" pitchFamily="34" charset="-128"/>
                <a:cs typeface="ＭＳ Ｐゴシック" pitchFamily="34" charset="-128"/>
              </a:rPr>
              <a:t>The problem model is identical.</a:t>
            </a:r>
          </a:p>
          <a:p>
            <a:pPr eaLnBrk="1" hangingPunct="1"/>
            <a:r>
              <a:rPr lang="en-US" altLang="en-US">
                <a:ea typeface="ＭＳ Ｐゴシック" pitchFamily="34" charset="-128"/>
                <a:cs typeface="ＭＳ Ｐゴシック" pitchFamily="34" charset="-128"/>
              </a:rPr>
              <a:t>(CLICK) We first declare our data as we showed on the previous slides.</a:t>
            </a:r>
          </a:p>
          <a:p>
            <a:pPr eaLnBrk="1" hangingPunct="1"/>
            <a:r>
              <a:rPr lang="en-US" altLang="en-US">
                <a:ea typeface="ＭＳ Ｐゴシック" pitchFamily="34" charset="-128"/>
                <a:cs typeface="ＭＳ Ｐゴシック" pitchFamily="34" charset="-128"/>
              </a:rPr>
              <a:t>(CLICK) We then declare our decision variables, which are the number of units of each product to produce inside the plant and outside the plant.  Note the word "var" which is used to indicate that these are decision variables, and not data.</a:t>
            </a:r>
          </a:p>
          <a:p>
            <a:pPr eaLnBrk="1" hangingPunct="1"/>
            <a:endParaRPr lang="en-US" altLang="en-US">
              <a:ea typeface="ＭＳ Ｐゴシック" pitchFamily="34" charset="-128"/>
              <a:cs typeface="ＭＳ Ｐゴシック" pitchFamily="34" charset="-128"/>
            </a:endParaRPr>
          </a:p>
          <a:p>
            <a:pPr eaLnBrk="1" hangingPunct="1"/>
            <a:endParaRPr lang="en-US" altLang="en-US">
              <a:ea typeface="ＭＳ Ｐゴシック" pitchFamily="34" charset="-128"/>
              <a:cs typeface="ＭＳ Ｐゴシック" pitchFamily="34" charset="-128"/>
            </a:endParaRPr>
          </a:p>
        </p:txBody>
      </p:sp>
    </p:spTree>
    <p:extLst>
      <p:ext uri="{BB962C8B-B14F-4D97-AF65-F5344CB8AC3E}">
        <p14:creationId xmlns:p14="http://schemas.microsoft.com/office/powerpoint/2010/main" val="685504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miter lim="800000"/>
            <a:headEnd/>
            <a:tailEnd/>
          </a:ln>
        </p:spPr>
        <p:txBody>
          <a:bodyPr/>
          <a:lstStyle/>
          <a:p>
            <a:pPr eaLnBrk="0" hangingPunct="0"/>
            <a:fld id="{590DC003-8CA7-4DE5-AC0D-C9F746EA5BE3}" type="slidenum">
              <a:rPr lang="en-US" altLang="en-US" smtClean="0">
                <a:latin typeface="Times" pitchFamily="18" charset="0"/>
                <a:ea typeface="ＭＳ Ｐゴシック" pitchFamily="34" charset="-128"/>
              </a:rPr>
              <a:pPr eaLnBrk="0" hangingPunct="0"/>
              <a:t>23</a:t>
            </a:fld>
            <a:endParaRPr lang="en-US" altLang="en-US">
              <a:latin typeface="Times" pitchFamily="18" charset="0"/>
              <a:ea typeface="ＭＳ Ｐゴシック" pitchFamily="34" charset="-128"/>
            </a:endParaRPr>
          </a:p>
        </p:txBody>
      </p:sp>
      <p:sp>
        <p:nvSpPr>
          <p:cNvPr id="76802" name="Rectangle 2"/>
          <p:cNvSpPr>
            <a:spLocks noGrp="1" noRot="1" noChangeAspect="1" noChangeArrowheads="1" noTextEdit="1"/>
          </p:cNvSpPr>
          <p:nvPr>
            <p:ph type="sldImg"/>
          </p:nvPr>
        </p:nvSpPr>
        <p:spPr>
          <a:xfrm>
            <a:off x="-781050" y="1498600"/>
            <a:ext cx="8494713" cy="4778375"/>
          </a:xfrm>
          <a:ln/>
        </p:spPr>
      </p:sp>
      <p:sp>
        <p:nvSpPr>
          <p:cNvPr id="76803" name="Rectangle 3"/>
          <p:cNvSpPr>
            <a:spLocks noGrp="1" noChangeArrowheads="1"/>
          </p:cNvSpPr>
          <p:nvPr>
            <p:ph type="body" idx="1"/>
          </p:nvPr>
        </p:nvSpPr>
        <p:spPr>
          <a:xfrm>
            <a:off x="914400" y="4341813"/>
            <a:ext cx="5029200" cy="4114800"/>
          </a:xfrm>
          <a:noFill/>
        </p:spPr>
        <p:txBody>
          <a:bodyPr/>
          <a:lstStyle/>
          <a:p>
            <a:pPr eaLnBrk="1" hangingPunct="1"/>
            <a:r>
              <a:rPr lang="en-US" altLang="en-US" dirty="0">
                <a:ea typeface="ＭＳ Ｐゴシック" pitchFamily="34" charset="-128"/>
                <a:cs typeface="ＭＳ Ｐゴシック" pitchFamily="34" charset="-128"/>
              </a:rPr>
              <a:t>This slide uses animation.</a:t>
            </a:r>
          </a:p>
          <a:p>
            <a:pPr eaLnBrk="1" hangingPunct="1"/>
            <a:r>
              <a:rPr lang="en-US" altLang="en-US" dirty="0">
                <a:ea typeface="ＭＳ Ｐゴシック" pitchFamily="34" charset="-128"/>
                <a:cs typeface="ＭＳ Ｐゴシック" pitchFamily="34" charset="-128"/>
              </a:rPr>
              <a:t>Here is the linear programming model for this problem.</a:t>
            </a:r>
          </a:p>
          <a:p>
            <a:pPr eaLnBrk="1" hangingPunct="1"/>
            <a:r>
              <a:rPr lang="en-US" altLang="en-US" dirty="0">
                <a:ea typeface="ＭＳ Ｐゴシック" pitchFamily="34" charset="-128"/>
                <a:cs typeface="ＭＳ Ｐゴシック" pitchFamily="34" charset="-128"/>
              </a:rPr>
              <a:t>(CLICK) The objective function is to minimize costs.  We need to sum over the set of products the cost of inside production, represented by multiplying the inside cost per unit times the number of units produced inside, plus the cost of outside production, represented by multiplying the outside cost per unit times the number of units purchased from outside.  Note that OPL is allowing an easy expression to be written that expresses the sum over the set of products.</a:t>
            </a:r>
          </a:p>
          <a:p>
            <a:pPr eaLnBrk="1" hangingPunct="1"/>
            <a:r>
              <a:rPr lang="en-US" altLang="en-US" dirty="0">
                <a:ea typeface="ＭＳ Ｐゴシック" pitchFamily="34" charset="-128"/>
                <a:cs typeface="ＭＳ Ｐゴシック" pitchFamily="34" charset="-128"/>
              </a:rPr>
              <a:t>(CLICK). The constraints for our problem are then given in a "subject to" block. Each resource is limited by the capacity of that resource.  For each resource, we write a constraint that computes how much of that resource is used inside the plant.  This is determined by multiplying the consumption value times the inside production value, and summing over all the products.  This sum must be less than the capacity.</a:t>
            </a:r>
          </a:p>
          <a:p>
            <a:pPr eaLnBrk="1" hangingPunct="1"/>
            <a:r>
              <a:rPr lang="en-US" altLang="en-US" dirty="0">
                <a:ea typeface="ＭＳ Ｐゴシック" pitchFamily="34" charset="-128"/>
                <a:cs typeface="ＭＳ Ｐゴシック" pitchFamily="34" charset="-128"/>
              </a:rPr>
              <a:t>We also have to meet demand for each product. We write a constraint that says that the inside and outside production must be larger than the demand.</a:t>
            </a:r>
          </a:p>
        </p:txBody>
      </p:sp>
    </p:spTree>
    <p:extLst>
      <p:ext uri="{BB962C8B-B14F-4D97-AF65-F5344CB8AC3E}">
        <p14:creationId xmlns:p14="http://schemas.microsoft.com/office/powerpoint/2010/main" val="2217282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3067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ln/>
        </p:spPr>
      </p:sp>
      <p:sp>
        <p:nvSpPr>
          <p:cNvPr id="40963" name="Notes Placeholder 2"/>
          <p:cNvSpPr>
            <a:spLocks noGrp="1"/>
          </p:cNvSpPr>
          <p:nvPr>
            <p:ph type="body" idx="1"/>
          </p:nvPr>
        </p:nvSpPr>
        <p:spPr>
          <a:noFill/>
          <a:ln/>
        </p:spPr>
        <p:txBody>
          <a:bodyPr/>
          <a:lstStyle/>
          <a:p>
            <a:r>
              <a:rPr lang="en-US" dirty="0">
                <a:latin typeface="Arial" pitchFamily="34" charset="0"/>
                <a:cs typeface="Arial" pitchFamily="34" charset="0"/>
              </a:rPr>
              <a:t>Here you can see the IDE, with all the views. I will refer to these views when it comes to optimize for performance in the IDE</a:t>
            </a:r>
          </a:p>
        </p:txBody>
      </p:sp>
      <p:sp>
        <p:nvSpPr>
          <p:cNvPr id="40964" name="Slide Number Placeholder 3"/>
          <p:cNvSpPr>
            <a:spLocks noGrp="1"/>
          </p:cNvSpPr>
          <p:nvPr>
            <p:ph type="sldNum" sz="quarter" idx="5"/>
          </p:nvPr>
        </p:nvSpPr>
        <p:spPr>
          <a:noFill/>
        </p:spPr>
        <p:txBody>
          <a:bodyPr/>
          <a:lstStyle/>
          <a:p>
            <a:fld id="{E0357DEA-B110-4FFA-9B40-33236B6542F6}" type="slidenum">
              <a:rPr lang="fa-IR" smtClean="0"/>
              <a:pPr/>
              <a:t>24</a:t>
            </a:fld>
            <a:endParaRPr lang="en-US"/>
          </a:p>
        </p:txBody>
      </p:sp>
    </p:spTree>
    <p:extLst>
      <p:ext uri="{BB962C8B-B14F-4D97-AF65-F5344CB8AC3E}">
        <p14:creationId xmlns:p14="http://schemas.microsoft.com/office/powerpoint/2010/main" val="28951748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a:xfrm>
            <a:off x="1003300" y="642938"/>
            <a:ext cx="4903788" cy="2759075"/>
          </a:xfrm>
          <a:ln/>
        </p:spPr>
      </p:sp>
      <p:sp>
        <p:nvSpPr>
          <p:cNvPr id="171011" name="Rectangle 3"/>
          <p:cNvSpPr>
            <a:spLocks noGrp="1" noChangeArrowheads="1"/>
          </p:cNvSpPr>
          <p:nvPr>
            <p:ph type="body" idx="1"/>
          </p:nvPr>
        </p:nvSpPr>
        <p:spPr>
          <a:noFill/>
          <a:ln/>
        </p:spPr>
        <p:txBody>
          <a:bodyPr/>
          <a:lstStyle/>
          <a:p>
            <a:pPr eaLnBrk="1" hangingPunct="1"/>
            <a:r>
              <a:rPr lang="en-US" noProof="0" dirty="0"/>
              <a:t>This is an example</a:t>
            </a:r>
            <a:r>
              <a:rPr lang="en-US" baseline="0" noProof="0" dirty="0"/>
              <a:t> of an optimization model written in the Optimization Programming Language (OPL). You can clearly see the 3 model constructs we talked about earlier (i.e., Variables, Objective, Constraints) as well as a Data Initialization and a Post-Processing block.</a:t>
            </a:r>
          </a:p>
          <a:p>
            <a:pPr eaLnBrk="1" hangingPunct="1"/>
            <a:endParaRPr lang="en-US" baseline="0" noProof="0" dirty="0"/>
          </a:p>
          <a:p>
            <a:pPr eaLnBrk="1" hangingPunct="1"/>
            <a:r>
              <a:rPr lang="en-US" baseline="0" noProof="0" dirty="0"/>
              <a:t>This model decides which warehouses to open out of a set of alternatives and then decides which stores to supply from the open warehouses, while minimizing the cost of opening warehouses and the cost of transporting goods from an open warehouse to a store.</a:t>
            </a:r>
          </a:p>
          <a:p>
            <a:pPr eaLnBrk="1" hangingPunct="1"/>
            <a:endParaRPr lang="en-US" baseline="0" noProof="0" dirty="0"/>
          </a:p>
          <a:p>
            <a:pPr eaLnBrk="1" hangingPunct="1"/>
            <a:r>
              <a:rPr lang="en-US" baseline="0" noProof="0" dirty="0"/>
              <a:t>It is easy to see that OPL is not as rigorous as a proper coding language, it is more of a high-level scripting language that is easily readable. </a:t>
            </a:r>
          </a:p>
          <a:p>
            <a:pPr eaLnBrk="1" hangingPunct="1"/>
            <a:endParaRPr lang="en-US" baseline="0" noProof="0" dirty="0"/>
          </a:p>
          <a:p>
            <a:pPr eaLnBrk="1" hangingPunct="1"/>
            <a:r>
              <a:rPr lang="en-US" baseline="0" noProof="0" dirty="0"/>
              <a:t>For example, the objective function box shows that the objective function is a minimization function that is made up of two summations, one counts the cost (</a:t>
            </a:r>
            <a:r>
              <a:rPr lang="en-US" baseline="0" noProof="0" dirty="0" err="1"/>
              <a:t>i.e</a:t>
            </a:r>
            <a:r>
              <a:rPr lang="en-US" baseline="0" noProof="0" dirty="0"/>
              <a:t>,. “Fixed”) of opening warehouses (i.e., “Open[w]”) and the other is the transportation cost (i.e., “</a:t>
            </a:r>
            <a:r>
              <a:rPr lang="en-US" baseline="0" noProof="0" dirty="0" err="1"/>
              <a:t>SupplyCost</a:t>
            </a:r>
            <a:r>
              <a:rPr lang="en-US" baseline="0" noProof="0" dirty="0"/>
              <a:t>[s][w]”) between warehouses and stores (i.e., ”Supply[s][w]”).</a:t>
            </a:r>
          </a:p>
          <a:p>
            <a:pPr eaLnBrk="1" hangingPunct="1"/>
            <a:endParaRPr lang="en-US" baseline="0" noProof="0" dirty="0"/>
          </a:p>
          <a:p>
            <a:pPr eaLnBrk="1" hangingPunct="1"/>
            <a:r>
              <a:rPr lang="en-US" baseline="0" noProof="0" dirty="0"/>
              <a:t>Another example, from the first constraint in the “constraints” box we can see that the model refers to each store (</a:t>
            </a:r>
            <a:r>
              <a:rPr lang="en-US" baseline="0" noProof="0" dirty="0" err="1"/>
              <a:t>i.e</a:t>
            </a:r>
            <a:r>
              <a:rPr lang="en-US" baseline="0" noProof="0" dirty="0"/>
              <a:t>,. “</a:t>
            </a:r>
            <a:r>
              <a:rPr lang="en-US" baseline="0" noProof="0" dirty="0" err="1"/>
              <a:t>forall</a:t>
            </a:r>
            <a:r>
              <a:rPr lang="en-US" baseline="0" noProof="0" dirty="0"/>
              <a:t> (s in Stores)”). The next line “</a:t>
            </a:r>
            <a:r>
              <a:rPr lang="en-US" baseline="0" noProof="0" dirty="0" err="1"/>
              <a:t>ctEachStoreHasOneWarehouse</a:t>
            </a:r>
            <a:r>
              <a:rPr lang="en-US" baseline="0" noProof="0" dirty="0"/>
              <a:t>:” is a label and is optional. The following two lines effectively say that a store should be reached by exactly one warehouse. </a:t>
            </a:r>
          </a:p>
          <a:p>
            <a:pPr eaLnBrk="1" hangingPunct="1"/>
            <a:endParaRPr lang="en-US" baseline="0" noProof="0" dirty="0"/>
          </a:p>
          <a:p>
            <a:pPr eaLnBrk="1" hangingPunct="1"/>
            <a:r>
              <a:rPr lang="en-US" baseline="0" noProof="0" dirty="0"/>
              <a:t>There are dozens of examples that come with the distribution and several are discussed in the documentation. From the IDE one can navigate to File &gt; New &gt; Example</a:t>
            </a:r>
            <a:r>
              <a:rPr lang="mr-IN" baseline="0" noProof="0" dirty="0"/>
              <a:t>…</a:t>
            </a:r>
            <a:r>
              <a:rPr lang="en-US" baseline="0" noProof="0" dirty="0"/>
              <a:t> and open a wizard to access the examples by different features, i.e., industry, complexity etc. </a:t>
            </a:r>
          </a:p>
          <a:p>
            <a:pPr eaLnBrk="1" hangingPunct="1"/>
            <a:endParaRPr lang="en-US" baseline="0" noProof="0" dirty="0"/>
          </a:p>
          <a:p>
            <a:pPr eaLnBrk="1" hangingPunct="1"/>
            <a:endParaRPr lang="en-US" noProof="0" dirty="0"/>
          </a:p>
        </p:txBody>
      </p:sp>
    </p:spTree>
    <p:extLst>
      <p:ext uri="{BB962C8B-B14F-4D97-AF65-F5344CB8AC3E}">
        <p14:creationId xmlns:p14="http://schemas.microsoft.com/office/powerpoint/2010/main" val="3773286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8D02FFD-07D4-5C4F-BD77-92100817734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34461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a:spLocks noGrp="1" noChangeArrowheads="1"/>
          </p:cNvSpPr>
          <p:nvPr>
            <p:ph type="dt" sz="quarter" idx="1"/>
          </p:nvPr>
        </p:nvSpPr>
        <p:spPr>
          <a:noFill/>
        </p:spPr>
        <p:txBody>
          <a:bodyPr/>
          <a:lstStyle/>
          <a:p>
            <a:fld id="{C68FF575-B365-4274-9862-D2ED0365894A}" type="datetime4">
              <a:rPr lang="en-US" smtClean="0"/>
              <a:pPr/>
              <a:t>July 27, 2020</a:t>
            </a:fld>
            <a:endParaRPr lang="en-US"/>
          </a:p>
        </p:txBody>
      </p:sp>
      <p:sp>
        <p:nvSpPr>
          <p:cNvPr id="34819" name="Rectangle 6"/>
          <p:cNvSpPr>
            <a:spLocks noGrp="1" noChangeArrowheads="1"/>
          </p:cNvSpPr>
          <p:nvPr>
            <p:ph type="ftr" sz="quarter" idx="4"/>
          </p:nvPr>
        </p:nvSpPr>
        <p:spPr>
          <a:noFill/>
        </p:spPr>
        <p:txBody>
          <a:bodyPr/>
          <a:lstStyle/>
          <a:p>
            <a:r>
              <a:rPr lang="en-US"/>
              <a:t>Corporate pres. - Optim segment</a:t>
            </a:r>
          </a:p>
        </p:txBody>
      </p:sp>
      <p:sp>
        <p:nvSpPr>
          <p:cNvPr id="34820" name="Rectangle 7"/>
          <p:cNvSpPr>
            <a:spLocks noGrp="1" noChangeArrowheads="1"/>
          </p:cNvSpPr>
          <p:nvPr>
            <p:ph type="sldNum" sz="quarter" idx="5"/>
          </p:nvPr>
        </p:nvSpPr>
        <p:spPr>
          <a:noFill/>
        </p:spPr>
        <p:txBody>
          <a:bodyPr/>
          <a:lstStyle/>
          <a:p>
            <a:fld id="{A9EBEBAC-538D-4548-93EB-D4FAA4226256}" type="slidenum">
              <a:rPr lang="en-US" smtClean="0"/>
              <a:pPr/>
              <a:t>5</a:t>
            </a:fld>
            <a:endParaRPr lang="en-US"/>
          </a:p>
        </p:txBody>
      </p:sp>
      <p:sp>
        <p:nvSpPr>
          <p:cNvPr id="34821" name="Rectangle 2"/>
          <p:cNvSpPr>
            <a:spLocks noGrp="1" noRot="1" noChangeAspect="1" noChangeArrowheads="1" noTextEdit="1"/>
          </p:cNvSpPr>
          <p:nvPr>
            <p:ph type="sldImg"/>
          </p:nvPr>
        </p:nvSpPr>
        <p:spPr>
          <a:ln/>
        </p:spPr>
      </p:sp>
      <p:sp>
        <p:nvSpPr>
          <p:cNvPr id="34822" name="Rectangle 3"/>
          <p:cNvSpPr>
            <a:spLocks noGrp="1" noChangeArrowheads="1"/>
          </p:cNvSpPr>
          <p:nvPr>
            <p:ph type="body" idx="1"/>
          </p:nvPr>
        </p:nvSpPr>
        <p:spPr>
          <a:noFill/>
          <a:ln/>
        </p:spPr>
        <p:txBody>
          <a:bodyPr/>
          <a:lstStyle/>
          <a:p>
            <a:pPr eaLnBrk="1" hangingPunct="1"/>
            <a:endParaRPr lang="fr-FR"/>
          </a:p>
        </p:txBody>
      </p:sp>
    </p:spTree>
    <p:extLst>
      <p:ext uri="{BB962C8B-B14F-4D97-AF65-F5344CB8AC3E}">
        <p14:creationId xmlns:p14="http://schemas.microsoft.com/office/powerpoint/2010/main" val="3860027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a:ln>
            <a:miter lim="800000"/>
            <a:headEnd/>
            <a:tailEnd/>
          </a:ln>
        </p:spPr>
        <p:txBody>
          <a:bodyPr/>
          <a:lstStyle/>
          <a:p>
            <a:pPr eaLnBrk="0" hangingPunct="0"/>
            <a:fld id="{9EB55FB7-12DB-41C9-8D4B-B06493801F67}" type="slidenum">
              <a:rPr lang="en-US" altLang="en-US" smtClean="0">
                <a:latin typeface="Times" pitchFamily="18" charset="0"/>
                <a:ea typeface="ＭＳ Ｐゴシック" pitchFamily="34" charset="-128"/>
              </a:rPr>
              <a:pPr eaLnBrk="0" hangingPunct="0"/>
              <a:t>6</a:t>
            </a:fld>
            <a:endParaRPr lang="en-US" altLang="en-US">
              <a:latin typeface="Times" pitchFamily="18" charset="0"/>
              <a:ea typeface="ＭＳ Ｐゴシック" pitchFamily="34" charset="-128"/>
            </a:endParaRPr>
          </a:p>
        </p:txBody>
      </p:sp>
      <p:sp>
        <p:nvSpPr>
          <p:cNvPr id="80898" name="Rectangle 2"/>
          <p:cNvSpPr>
            <a:spLocks noGrp="1" noRot="1" noChangeAspect="1" noChangeArrowheads="1" noTextEdit="1"/>
          </p:cNvSpPr>
          <p:nvPr>
            <p:ph type="sldImg"/>
          </p:nvPr>
        </p:nvSpPr>
        <p:spPr>
          <a:xfrm>
            <a:off x="384175" y="687388"/>
            <a:ext cx="6091238" cy="3427412"/>
          </a:xfrm>
          <a:ln/>
        </p:spPr>
      </p:sp>
      <p:sp>
        <p:nvSpPr>
          <p:cNvPr id="80899" name="Rectangle 3"/>
          <p:cNvSpPr>
            <a:spLocks noGrp="1" noChangeArrowheads="1"/>
          </p:cNvSpPr>
          <p:nvPr>
            <p:ph type="body" idx="1"/>
          </p:nvPr>
        </p:nvSpPr>
        <p:spPr>
          <a:xfrm>
            <a:off x="914400" y="4341813"/>
            <a:ext cx="5029200" cy="4114800"/>
          </a:xfrm>
          <a:noFill/>
        </p:spPr>
        <p:txBody>
          <a:bodyPr/>
          <a:lstStyle/>
          <a:p>
            <a:pPr eaLnBrk="1" hangingPunct="1"/>
            <a:endParaRPr lang="en-US" altLang="en-US">
              <a:ea typeface="ＭＳ Ｐゴシック" pitchFamily="34" charset="-128"/>
              <a:cs typeface="ＭＳ Ｐゴシック" pitchFamily="34" charset="-128"/>
            </a:endParaRPr>
          </a:p>
        </p:txBody>
      </p:sp>
    </p:spTree>
    <p:extLst>
      <p:ext uri="{BB962C8B-B14F-4D97-AF65-F5344CB8AC3E}">
        <p14:creationId xmlns:p14="http://schemas.microsoft.com/office/powerpoint/2010/main" val="832837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33794" name="Rectangle 7"/>
          <p:cNvSpPr>
            <a:spLocks noGrp="1" noChangeArrowheads="1"/>
          </p:cNvSpPr>
          <p:nvPr>
            <p:ph type="sldNum" sz="quarter" idx="5"/>
          </p:nvPr>
        </p:nvSpPr>
        <p:spPr>
          <a:noFill/>
          <a:ln>
            <a:miter lim="800000"/>
            <a:headEnd/>
            <a:tailEnd/>
          </a:ln>
        </p:spPr>
        <p:txBody>
          <a:bodyPr/>
          <a:lstStyle/>
          <a:p>
            <a:fld id="{1ABB6EBE-B1E0-470B-A045-51E1C1600CEB}" type="slidenum">
              <a:rPr lang="en-US" altLang="en-US" smtClean="0">
                <a:solidFill>
                  <a:srgbClr val="000000"/>
                </a:solidFill>
                <a:ea typeface="ＭＳ Ｐゴシック" pitchFamily="34" charset="-128"/>
              </a:rPr>
              <a:pPr/>
              <a:t>8</a:t>
            </a:fld>
            <a:endParaRPr lang="en-US" altLang="en-US">
              <a:solidFill>
                <a:srgbClr val="000000"/>
              </a:solidFill>
              <a:ea typeface="ＭＳ Ｐゴシック" pitchFamily="34" charset="-128"/>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p:spPr>
        <p:txBody>
          <a:bodyPr/>
          <a:lstStyle/>
          <a:p>
            <a:r>
              <a:rPr lang="en-US" altLang="en-US" b="1" i="1" dirty="0">
                <a:ea typeface="ＭＳ Ｐゴシック" pitchFamily="34" charset="-128"/>
                <a:cs typeface="ＭＳ Ｐゴシック" pitchFamily="34" charset="-128"/>
              </a:rPr>
              <a:t>Notes:</a:t>
            </a:r>
            <a:endParaRPr lang="fr-FR" altLang="en-US" b="1" i="1"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A typical optimization model development cycle starts with the scope definition, in business terms.  Next, the OR analyst uses the scoping document to identify the objectives, decision variables and constraints, in order to construct a mathematical optimization model.  The OR analyst will also gather data to populate the model, and then create and test a prototype with a small data set.  The model is then edited as required, based on the test results.  Next, the OR analysts creates and tests a complete instance of the model, and evaluates the performance.  The model is adjusted as needed, and advanced solution techniques developed, if required in order to find a good solution in reasonable time.</a:t>
            </a:r>
            <a:r>
              <a:rPr lang="fr-FR" altLang="en-US" dirty="0">
                <a:ea typeface="ＭＳ Ｐゴシック" pitchFamily="34" charset="-128"/>
                <a:cs typeface="ＭＳ Ｐゴシック" pitchFamily="34" charset="-128"/>
              </a:rPr>
              <a:t> </a:t>
            </a:r>
          </a:p>
        </p:txBody>
      </p:sp>
    </p:spTree>
    <p:extLst>
      <p:ext uri="{BB962C8B-B14F-4D97-AF65-F5344CB8AC3E}">
        <p14:creationId xmlns:p14="http://schemas.microsoft.com/office/powerpoint/2010/main" val="3655725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35842" name="Rectangle 7"/>
          <p:cNvSpPr>
            <a:spLocks noGrp="1" noChangeArrowheads="1"/>
          </p:cNvSpPr>
          <p:nvPr>
            <p:ph type="sldNum" sz="quarter" idx="5"/>
          </p:nvPr>
        </p:nvSpPr>
        <p:spPr>
          <a:noFill/>
          <a:ln>
            <a:miter lim="800000"/>
            <a:headEnd/>
            <a:tailEnd/>
          </a:ln>
        </p:spPr>
        <p:txBody>
          <a:bodyPr/>
          <a:lstStyle/>
          <a:p>
            <a:fld id="{5670AEB1-D24A-467B-9383-62F506E9DE6A}" type="slidenum">
              <a:rPr lang="en-US" altLang="en-US" smtClean="0">
                <a:solidFill>
                  <a:srgbClr val="000000"/>
                </a:solidFill>
                <a:ea typeface="ＭＳ Ｐゴシック" pitchFamily="34" charset="-128"/>
              </a:rPr>
              <a:pPr/>
              <a:t>9</a:t>
            </a:fld>
            <a:endParaRPr lang="en-US" altLang="en-US">
              <a:solidFill>
                <a:srgbClr val="000000"/>
              </a:solidFill>
              <a:ea typeface="ＭＳ Ｐゴシック" pitchFamily="34" charset="-128"/>
            </a:endParaRPr>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r>
              <a:rPr lang="en-US" altLang="en-US" b="1" i="1">
                <a:ea typeface="ＭＳ Ｐゴシック" pitchFamily="34" charset="-128"/>
                <a:cs typeface="ＭＳ Ｐゴシック" pitchFamily="34" charset="-128"/>
              </a:rPr>
              <a:t>Notes:</a:t>
            </a:r>
            <a:endParaRPr lang="fr-FR" altLang="en-US" b="1" i="1">
              <a:ea typeface="ＭＳ Ｐゴシック" pitchFamily="34" charset="-128"/>
              <a:cs typeface="ＭＳ Ｐゴシック" pitchFamily="34" charset="-128"/>
            </a:endParaRPr>
          </a:p>
          <a:p>
            <a:r>
              <a:rPr lang="en-US" altLang="en-US">
                <a:ea typeface="ＭＳ Ｐゴシック" pitchFamily="34" charset="-128"/>
                <a:cs typeface="ＭＳ Ｐゴシック" pitchFamily="34" charset="-128"/>
              </a:rPr>
              <a:t>The objective function of an optimization model is a mathematical representation of the business objectives or goals to be achieved. Objective functions always start with the words “maximize” or “minimize”, and can be either a simple expression involving a single business objective, or a more complex expression combining several business objectives. Some examples of objectives are to maximize profit, minimize cost, minimize tardiness, and maximize customer service. Take a minute to think what some of the objectives you'd like to optimize in your business are.</a:t>
            </a:r>
            <a:r>
              <a:rPr lang="fr-FR" altLang="en-US">
                <a:ea typeface="ＭＳ Ｐゴシック" pitchFamily="34" charset="-128"/>
                <a:cs typeface="ＭＳ Ｐゴシック" pitchFamily="34" charset="-128"/>
              </a:rPr>
              <a:t> </a:t>
            </a:r>
          </a:p>
        </p:txBody>
      </p:sp>
    </p:spTree>
    <p:extLst>
      <p:ext uri="{BB962C8B-B14F-4D97-AF65-F5344CB8AC3E}">
        <p14:creationId xmlns:p14="http://schemas.microsoft.com/office/powerpoint/2010/main" val="3582398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37890" name="Rectangle 7"/>
          <p:cNvSpPr>
            <a:spLocks noGrp="1" noChangeArrowheads="1"/>
          </p:cNvSpPr>
          <p:nvPr>
            <p:ph type="sldNum" sz="quarter" idx="5"/>
          </p:nvPr>
        </p:nvSpPr>
        <p:spPr>
          <a:noFill/>
          <a:ln>
            <a:miter lim="800000"/>
            <a:headEnd/>
            <a:tailEnd/>
          </a:ln>
        </p:spPr>
        <p:txBody>
          <a:bodyPr/>
          <a:lstStyle/>
          <a:p>
            <a:fld id="{B591C830-4271-4B09-82AD-80D744B7416B}" type="slidenum">
              <a:rPr lang="en-US" altLang="en-US" smtClean="0">
                <a:solidFill>
                  <a:srgbClr val="000000"/>
                </a:solidFill>
                <a:ea typeface="ＭＳ Ｐゴシック" pitchFamily="34" charset="-128"/>
              </a:rPr>
              <a:pPr/>
              <a:t>10</a:t>
            </a:fld>
            <a:endParaRPr lang="en-US" altLang="en-US">
              <a:solidFill>
                <a:srgbClr val="000000"/>
              </a:solidFill>
              <a:ea typeface="ＭＳ Ｐゴシック" pitchFamily="34" charset="-128"/>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r>
              <a:rPr lang="en-US" altLang="en-US" b="1" i="1" dirty="0">
                <a:ea typeface="ＭＳ Ｐゴシック" pitchFamily="34" charset="-128"/>
                <a:cs typeface="ＭＳ Ｐゴシック" pitchFamily="34" charset="-128"/>
              </a:rPr>
              <a:t>Notes:</a:t>
            </a:r>
            <a:endParaRPr lang="fr-FR" altLang="en-US" b="1" i="1"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Decision variables in an optimization model represent values or decisions that are determined by the solver engine in order to arrive at the best possible value of the objective function. Examples of decision variables are how much of a given product to produce, how many people to hire for a given task, which location to choose for a new warehouse, and the start time of a given task. Take a minute to think of some decision variables that could influence the objectives you thought of earlier.</a:t>
            </a:r>
            <a:r>
              <a:rPr lang="fr-FR" altLang="en-US" dirty="0">
                <a:ea typeface="ＭＳ Ｐゴシック" pitchFamily="34" charset="-128"/>
                <a:cs typeface="ＭＳ Ｐゴシック" pitchFamily="34" charset="-128"/>
              </a:rPr>
              <a:t> </a:t>
            </a:r>
          </a:p>
        </p:txBody>
      </p:sp>
    </p:spTree>
    <p:extLst>
      <p:ext uri="{BB962C8B-B14F-4D97-AF65-F5344CB8AC3E}">
        <p14:creationId xmlns:p14="http://schemas.microsoft.com/office/powerpoint/2010/main" val="602988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6"/>
          <p:cNvSpPr>
            <a:spLocks noGrp="1" noChangeArrowheads="1"/>
          </p:cNvSpPr>
          <p:nvPr>
            <p:ph type="ftr" sz="quarter" idx="4"/>
          </p:nvPr>
        </p:nvSpPr>
        <p:spPr>
          <a:noFill/>
          <a:ln>
            <a:miter lim="800000"/>
            <a:headEnd/>
            <a:tailEnd/>
          </a:ln>
        </p:spPr>
        <p:txBody>
          <a:bodyPr/>
          <a:lstStyle/>
          <a:p>
            <a:r>
              <a:rPr lang="en-US" altLang="en-US">
                <a:solidFill>
                  <a:srgbClr val="000000"/>
                </a:solidFill>
                <a:ea typeface="ＭＳ Ｐゴシック" pitchFamily="34" charset="-128"/>
              </a:rPr>
              <a:t>© Copyright IBM Corporation 2010</a:t>
            </a:r>
          </a:p>
        </p:txBody>
      </p:sp>
      <p:sp>
        <p:nvSpPr>
          <p:cNvPr id="39938" name="Rectangle 7"/>
          <p:cNvSpPr>
            <a:spLocks noGrp="1" noChangeArrowheads="1"/>
          </p:cNvSpPr>
          <p:nvPr>
            <p:ph type="sldNum" sz="quarter" idx="5"/>
          </p:nvPr>
        </p:nvSpPr>
        <p:spPr>
          <a:noFill/>
          <a:ln>
            <a:miter lim="800000"/>
            <a:headEnd/>
            <a:tailEnd/>
          </a:ln>
        </p:spPr>
        <p:txBody>
          <a:bodyPr/>
          <a:lstStyle/>
          <a:p>
            <a:fld id="{7BBDADCD-9FD1-4060-87BF-0464CE267B97}" type="slidenum">
              <a:rPr lang="en-US" altLang="en-US" smtClean="0">
                <a:solidFill>
                  <a:srgbClr val="000000"/>
                </a:solidFill>
                <a:ea typeface="ＭＳ Ｐゴシック" pitchFamily="34" charset="-128"/>
              </a:rPr>
              <a:pPr/>
              <a:t>11</a:t>
            </a:fld>
            <a:endParaRPr lang="en-US" altLang="en-US">
              <a:solidFill>
                <a:srgbClr val="000000"/>
              </a:solidFill>
              <a:ea typeface="ＭＳ Ｐゴシック" pitchFamily="34" charset="-128"/>
            </a:endParaRPr>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p:spPr>
        <p:txBody>
          <a:bodyPr/>
          <a:lstStyle/>
          <a:p>
            <a:r>
              <a:rPr lang="en-US" altLang="en-US" b="1" i="1" dirty="0">
                <a:ea typeface="ＭＳ Ｐゴシック" pitchFamily="34" charset="-128"/>
                <a:cs typeface="ＭＳ Ｐゴシック" pitchFamily="34" charset="-128"/>
              </a:rPr>
              <a:t>Notes:</a:t>
            </a:r>
            <a:endParaRPr lang="fr-FR" altLang="en-US" b="1" i="1" dirty="0">
              <a:ea typeface="ＭＳ Ｐゴシック" pitchFamily="34" charset="-128"/>
              <a:cs typeface="ＭＳ Ｐゴシック" pitchFamily="34" charset="-128"/>
            </a:endParaRPr>
          </a:p>
          <a:p>
            <a:r>
              <a:rPr lang="en-US" altLang="en-US" dirty="0">
                <a:ea typeface="ＭＳ Ｐゴシック" pitchFamily="34" charset="-128"/>
                <a:cs typeface="ＭＳ Ｐゴシック" pitchFamily="34" charset="-128"/>
              </a:rPr>
              <a:t>The value of a decision variable is determined during the solution process, and is initially unknown in a model, although it's possible to provide an initial guess to help the optimization engine.  Decision variables have a domain, which defines the set of all possible values for the variable. Decision variables have bounds, which define the lower and upper limits of the domain.  Note that infinite bounds are allowed. Decision variables have a type, for example float, integer, Boolean, or interval.  The interval decision variable type is only available for CP Optimizer. It is important to choose the decision variables well, because they impact the formulation of the constraints and the solution method used. For example, LPs may only use real variables, whereas IPs or MIPs allow integer variables.</a:t>
            </a:r>
            <a:r>
              <a:rPr lang="fr-FR" altLang="en-US" dirty="0">
                <a:ea typeface="ＭＳ Ｐゴシック" pitchFamily="34" charset="-128"/>
                <a:cs typeface="ＭＳ Ｐゴシック" pitchFamily="34" charset="-128"/>
              </a:rPr>
              <a:t> </a:t>
            </a:r>
          </a:p>
          <a:p>
            <a:endParaRPr lang="en-US" altLang="en-US" dirty="0">
              <a:ea typeface="ＭＳ Ｐゴシック" pitchFamily="34" charset="-128"/>
              <a:cs typeface="ＭＳ Ｐゴシック" pitchFamily="34" charset="-128"/>
            </a:endParaRPr>
          </a:p>
          <a:p>
            <a:r>
              <a:rPr lang="fr-FR" altLang="en-US" dirty="0">
                <a:ea typeface="ＭＳ Ｐゴシック" pitchFamily="34" charset="-128"/>
                <a:cs typeface="ＭＳ Ｐゴシック" pitchFamily="34" charset="-128"/>
              </a:rPr>
              <a:t>The </a:t>
            </a:r>
            <a:r>
              <a:rPr lang="fr-FR" altLang="en-US" dirty="0" err="1">
                <a:ea typeface="ＭＳ Ｐゴシック" pitchFamily="34" charset="-128"/>
                <a:cs typeface="ＭＳ Ｐゴシック" pitchFamily="34" charset="-128"/>
              </a:rPr>
              <a:t>word</a:t>
            </a:r>
            <a:r>
              <a:rPr lang="fr-FR" altLang="en-US" dirty="0">
                <a:ea typeface="ＭＳ Ｐゴシック" pitchFamily="34" charset="-128"/>
                <a:cs typeface="ＭＳ Ｐゴシック" pitchFamily="34" charset="-128"/>
              </a:rPr>
              <a:t> “variable” </a:t>
            </a:r>
            <a:r>
              <a:rPr lang="fr-FR" altLang="en-US" dirty="0" err="1">
                <a:ea typeface="ＭＳ Ｐゴシック" pitchFamily="34" charset="-128"/>
                <a:cs typeface="ＭＳ Ｐゴシック" pitchFamily="34" charset="-128"/>
              </a:rPr>
              <a:t>alone</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when</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used</a:t>
            </a:r>
            <a:r>
              <a:rPr lang="fr-FR" altLang="en-US" dirty="0">
                <a:ea typeface="ＭＳ Ｐゴシック" pitchFamily="34" charset="-128"/>
                <a:cs typeface="ＭＳ Ｐゴシック" pitchFamily="34" charset="-128"/>
              </a:rPr>
              <a:t> in an MP or CP </a:t>
            </a:r>
            <a:r>
              <a:rPr lang="fr-FR" altLang="en-US" dirty="0" err="1">
                <a:ea typeface="ＭＳ Ｐゴシック" pitchFamily="34" charset="-128"/>
                <a:cs typeface="ＭＳ Ｐゴシック" pitchFamily="34" charset="-128"/>
              </a:rPr>
              <a:t>context</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refers</a:t>
            </a:r>
            <a:r>
              <a:rPr lang="fr-FR" altLang="en-US" dirty="0">
                <a:ea typeface="ＭＳ Ｐゴシック" pitchFamily="34" charset="-128"/>
                <a:cs typeface="ＭＳ Ｐゴシック" pitchFamily="34" charset="-128"/>
              </a:rPr>
              <a:t> to a </a:t>
            </a:r>
            <a:r>
              <a:rPr lang="fr-FR" altLang="en-US" dirty="0" err="1">
                <a:ea typeface="ＭＳ Ｐゴシック" pitchFamily="34" charset="-128"/>
                <a:cs typeface="ＭＳ Ｐゴシック" pitchFamily="34" charset="-128"/>
              </a:rPr>
              <a:t>decision</a:t>
            </a:r>
            <a:r>
              <a:rPr lang="fr-FR" altLang="en-US" dirty="0">
                <a:ea typeface="ＭＳ Ｐゴシック" pitchFamily="34" charset="-128"/>
                <a:cs typeface="ＭＳ Ｐゴシック" pitchFamily="34" charset="-128"/>
              </a:rPr>
              <a:t> variable. Note </a:t>
            </a:r>
            <a:r>
              <a:rPr lang="fr-FR" altLang="en-US" dirty="0" err="1">
                <a:ea typeface="ＭＳ Ｐゴシック" pitchFamily="34" charset="-128"/>
                <a:cs typeface="ＭＳ Ｐゴシック" pitchFamily="34" charset="-128"/>
              </a:rPr>
              <a:t>that</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this</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is</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different</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from</a:t>
            </a:r>
            <a:r>
              <a:rPr lang="fr-FR" altLang="en-US" dirty="0">
                <a:ea typeface="ＭＳ Ｐゴシック" pitchFamily="34" charset="-128"/>
                <a:cs typeface="ＭＳ Ｐゴシック" pitchFamily="34" charset="-128"/>
              </a:rPr>
              <a:t> a </a:t>
            </a:r>
            <a:r>
              <a:rPr lang="fr-FR" altLang="en-US" b="1" dirty="0">
                <a:ea typeface="ＭＳ Ｐゴシック" pitchFamily="34" charset="-128"/>
                <a:cs typeface="ＭＳ Ｐゴシック" pitchFamily="34" charset="-128"/>
              </a:rPr>
              <a:t>script variable </a:t>
            </a:r>
            <a:r>
              <a:rPr lang="fr-FR" altLang="en-US" dirty="0">
                <a:ea typeface="ＭＳ Ｐゴシック" pitchFamily="34" charset="-128"/>
                <a:cs typeface="ＭＳ Ｐゴシック" pitchFamily="34" charset="-128"/>
              </a:rPr>
              <a:t>(</a:t>
            </a:r>
            <a:r>
              <a:rPr lang="fr-FR" altLang="en-US" dirty="0" err="1">
                <a:ea typeface="ＭＳ Ｐゴシック" pitchFamily="34" charset="-128"/>
                <a:cs typeface="ＭＳ Ｐゴシック" pitchFamily="34" charset="-128"/>
              </a:rPr>
              <a:t>used</a:t>
            </a:r>
            <a:r>
              <a:rPr lang="fr-FR" altLang="en-US" dirty="0">
                <a:ea typeface="ＭＳ Ｐゴシック" pitchFamily="34" charset="-128"/>
                <a:cs typeface="ＭＳ Ｐゴシック" pitchFamily="34" charset="-128"/>
              </a:rPr>
              <a:t> in IBM ILOG Script) or a </a:t>
            </a:r>
            <a:r>
              <a:rPr lang="fr-FR" altLang="en-US" b="1" dirty="0">
                <a:ea typeface="ＭＳ Ｐゴシック" pitchFamily="34" charset="-128"/>
                <a:cs typeface="ＭＳ Ｐゴシック" pitchFamily="34" charset="-128"/>
              </a:rPr>
              <a:t>data </a:t>
            </a:r>
            <a:r>
              <a:rPr lang="fr-FR" altLang="en-US" b="1" dirty="0" err="1">
                <a:ea typeface="ＭＳ Ｐゴシック" pitchFamily="34" charset="-128"/>
                <a:cs typeface="ＭＳ Ｐゴシック" pitchFamily="34" charset="-128"/>
              </a:rPr>
              <a:t>element</a:t>
            </a:r>
            <a:r>
              <a:rPr lang="fr-FR" altLang="en-US" b="1"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that</a:t>
            </a:r>
            <a:r>
              <a:rPr lang="fr-FR" altLang="en-US" dirty="0">
                <a:ea typeface="ＭＳ Ｐゴシック" pitchFamily="34" charset="-128"/>
                <a:cs typeface="ＭＳ Ｐゴシック" pitchFamily="34" charset="-128"/>
              </a:rPr>
              <a:t> </a:t>
            </a:r>
            <a:r>
              <a:rPr lang="fr-FR" altLang="en-US" dirty="0" err="1">
                <a:ea typeface="ＭＳ Ｐゴシック" pitchFamily="34" charset="-128"/>
                <a:cs typeface="ＭＳ Ｐゴシック" pitchFamily="34" charset="-128"/>
              </a:rPr>
              <a:t>represents</a:t>
            </a:r>
            <a:r>
              <a:rPr lang="fr-FR" altLang="en-US" dirty="0">
                <a:ea typeface="ＭＳ Ｐゴシック" pitchFamily="34" charset="-128"/>
                <a:cs typeface="ＭＳ Ｐゴシック" pitchFamily="34" charset="-128"/>
              </a:rPr>
              <a:t> data in an OPL model.</a:t>
            </a:r>
          </a:p>
        </p:txBody>
      </p:sp>
    </p:spTree>
    <p:extLst>
      <p:ext uri="{BB962C8B-B14F-4D97-AF65-F5344CB8AC3E}">
        <p14:creationId xmlns:p14="http://schemas.microsoft.com/office/powerpoint/2010/main" val="40477919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3.xml"/><Relationship Id="rId1" Type="http://schemas.openxmlformats.org/officeDocument/2006/relationships/tags" Target="../tags/tag62.xml"/><Relationship Id="rId4" Type="http://schemas.openxmlformats.org/officeDocument/2006/relationships/image" Target="../media/image2.png"/></Relationships>
</file>

<file path=ppt/slideLayouts/_rels/slideLayout121.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5.xml"/><Relationship Id="rId1" Type="http://schemas.openxmlformats.org/officeDocument/2006/relationships/tags" Target="../tags/tag6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7.xml"/><Relationship Id="rId1" Type="http://schemas.openxmlformats.org/officeDocument/2006/relationships/tags" Target="../tags/tag66.xml"/></Relationships>
</file>

<file path=ppt/slideLayouts/_rels/slideLayout12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68.xml"/></Relationships>
</file>

<file path=ppt/slideLayouts/_rels/slideLayout125.xml.rels><?xml version="1.0" encoding="UTF-8" standalone="yes"?>
<Relationships xmlns="http://schemas.openxmlformats.org/package/2006/relationships"><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tags" Target="../tags/tag69.xml"/><Relationship Id="rId4"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3" Type="http://schemas.openxmlformats.org/officeDocument/2006/relationships/tags" Target="../tags/tag74.xml"/><Relationship Id="rId7" Type="http://schemas.openxmlformats.org/officeDocument/2006/relationships/slideMaster" Target="../slideMasters/slideMaster3.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s>
</file>

<file path=ppt/slideLayouts/_rels/slideLayout127.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80.xml"/><Relationship Id="rId7" Type="http://schemas.openxmlformats.org/officeDocument/2006/relationships/tags" Target="../tags/tag84.xml"/><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22.xml"/><Relationship Id="rId7"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4"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image" Target="../media/image2.png"/></Relationships>
</file>

<file path=ppt/slideLayouts/_rels/slideLayout7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2.xml"/><Relationship Id="rId1" Type="http://schemas.openxmlformats.org/officeDocument/2006/relationships/tags" Target="../tags/tag4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4.xml"/><Relationship Id="rId1" Type="http://schemas.openxmlformats.org/officeDocument/2006/relationships/tags" Target="../tags/tag43.xml"/></Relationships>
</file>

<file path=ppt/slideLayouts/_rels/slideLayout7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slideMaster" Target="../slideMasters/slideMaster1.xml"/><Relationship Id="rId5" Type="http://schemas.openxmlformats.org/officeDocument/2006/relationships/tags" Target="../tags/tag19.xml"/><Relationship Id="rId4" Type="http://schemas.openxmlformats.org/officeDocument/2006/relationships/tags" Target="../tags/tag18.xml"/></Relationships>
</file>

<file path=ppt/slideLayouts/_rels/slideLayout80.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4"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slideMaster" Target="../slideMasters/slideMaster2.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s>
</file>

<file path=ppt/slideLayouts/_rels/slideLayout82.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57.xml"/><Relationship Id="rId7" Type="http://schemas.openxmlformats.org/officeDocument/2006/relationships/tags" Target="../tags/tag61.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custDataLst>
              <p:tags r:id="rId1"/>
            </p:custDataLst>
          </p:nvPr>
        </p:nvSpPr>
        <p:spPr>
          <a:xfrm>
            <a:off x="228600" y="4828032"/>
            <a:ext cx="6400800" cy="137160"/>
          </a:xfrm>
        </p:spPr>
        <p:txBody>
          <a:bodyPr/>
          <a:lstStyle>
            <a:lvl1pPr>
              <a:defRPr>
                <a:solidFill>
                  <a:schemeClr val="bg2"/>
                </a:solidFill>
              </a:defRPr>
            </a:lvl1pPr>
          </a:lstStyle>
          <a:p>
            <a:r>
              <a:rPr lang="en-US"/>
              <a:t>Group Name / DOC ID / Month XX, 2017 / © 2017 IBM Corporation</a:t>
            </a:r>
          </a:p>
        </p:txBody>
      </p:sp>
      <p:sp>
        <p:nvSpPr>
          <p:cNvPr id="4" name="Title 3"/>
          <p:cNvSpPr>
            <a:spLocks noGrp="1"/>
          </p:cNvSpPr>
          <p:nvPr>
            <p:ph type="title"/>
            <p:custDataLst>
              <p:tags r:id="rId2"/>
            </p:custDataLst>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5" name="Picture 4">
            <a:extLst>
              <a:ext uri="{FF2B5EF4-FFF2-40B4-BE49-F238E27FC236}">
                <a16:creationId xmlns:a16="http://schemas.microsoft.com/office/drawing/2014/main" id="{AD353BD4-3F38-374E-A5E9-28A0C149721A}"/>
              </a:ext>
            </a:extLst>
          </p:cNvPr>
          <p:cNvPicPr>
            <a:picLocks noChangeAspect="1"/>
          </p:cNvPicPr>
          <p:nvPr userDrawn="1"/>
        </p:nvPicPr>
        <p:blipFill>
          <a:blip r:embed="rId4"/>
          <a:stretch>
            <a:fillRect/>
          </a:stretch>
        </p:blipFill>
        <p:spPr>
          <a:xfrm>
            <a:off x="8333510" y="4698596"/>
            <a:ext cx="581890" cy="218209"/>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Group Name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a:extLst>
              <a:ext uri="{FF2B5EF4-FFF2-40B4-BE49-F238E27FC236}">
                <a16:creationId xmlns:a16="http://schemas.microsoft.com/office/drawing/2014/main" id="{228EE0B3-3C64-3F42-892F-599AFDEB130E}"/>
              </a:ext>
            </a:extLst>
          </p:cNvPr>
          <p:cNvPicPr>
            <a:picLocks noChangeAspect="1"/>
          </p:cNvPicPr>
          <p:nvPr userDrawn="1"/>
        </p:nvPicPr>
        <p:blipFill>
          <a:blip r:embed="rId2"/>
          <a:stretch>
            <a:fillRect/>
          </a:stretch>
        </p:blipFill>
        <p:spPr>
          <a:xfrm>
            <a:off x="3925953" y="2186150"/>
            <a:ext cx="1402923"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D09F6-741F-E64B-BD84-BBD7F13175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368B2F-C887-AF4A-AAFF-F49AE65F70E1}"/>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EC40AE7-686C-EF44-A3BA-6EF2C78DB873}"/>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4249C7-3CA2-4240-AD35-4018E8A4F290}"/>
              </a:ext>
            </a:extLst>
          </p:cNvPr>
          <p:cNvSpPr>
            <a:spLocks noGrp="1"/>
          </p:cNvSpPr>
          <p:nvPr>
            <p:ph type="dt" sz="half" idx="10"/>
          </p:nvPr>
        </p:nvSpPr>
        <p:spPr/>
        <p:txBody>
          <a:bodyPr/>
          <a:lstStyle/>
          <a:p>
            <a:fld id="{C8B20B91-5CB8-DC49-9B3F-1033B8D3AF33}" type="datetimeFigureOut">
              <a:rPr lang="en-US" smtClean="0"/>
              <a:t>7/27/20</a:t>
            </a:fld>
            <a:endParaRPr lang="en-US"/>
          </a:p>
        </p:txBody>
      </p:sp>
      <p:sp>
        <p:nvSpPr>
          <p:cNvPr id="6" name="Footer Placeholder 5">
            <a:extLst>
              <a:ext uri="{FF2B5EF4-FFF2-40B4-BE49-F238E27FC236}">
                <a16:creationId xmlns:a16="http://schemas.microsoft.com/office/drawing/2014/main" id="{BF3F6B63-1B3A-C947-845D-96268AB8B8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7D5826-7762-0F46-8D81-33B241264443}"/>
              </a:ext>
            </a:extLst>
          </p:cNvPr>
          <p:cNvSpPr>
            <a:spLocks noGrp="1"/>
          </p:cNvSpPr>
          <p:nvPr>
            <p:ph type="sldNum" sz="quarter" idx="12"/>
          </p:nvPr>
        </p:nvSpPr>
        <p:spPr/>
        <p:txBody>
          <a:bodyPr/>
          <a:lstStyle/>
          <a:p>
            <a:fld id="{8D85FE1E-BA15-F345-86C2-29C9F2EF4F2D}" type="slidenum">
              <a:rPr lang="en-US" smtClean="0"/>
              <a:t>‹#›</a:t>
            </a:fld>
            <a:endParaRPr lang="en-US"/>
          </a:p>
        </p:txBody>
      </p:sp>
    </p:spTree>
    <p:extLst>
      <p:ext uri="{BB962C8B-B14F-4D97-AF65-F5344CB8AC3E}">
        <p14:creationId xmlns:p14="http://schemas.microsoft.com/office/powerpoint/2010/main" val="182251730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boxes (1 large, 4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4572000" y="2570162"/>
            <a:ext cx="2286000" cy="2573338"/>
          </a:xfrm>
          <a:solidFill>
            <a:schemeClr val="accent2"/>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0" y="-1"/>
            <a:ext cx="9144000" cy="2569463"/>
          </a:xfrm>
          <a:solidFill>
            <a:schemeClr val="tx1"/>
          </a:solidFill>
        </p:spPr>
        <p:txBody>
          <a:bodyPr lIns="182880" tIns="164592" rIns="228600" bIns="228600"/>
          <a:lstStyle>
            <a:lvl1pPr>
              <a:defRPr sz="4800"/>
            </a:lvl1pPr>
          </a:lstStyle>
          <a:p>
            <a:r>
              <a:rPr lang="en-US"/>
              <a:t>Click to edit Master title style</a:t>
            </a:r>
            <a:endParaRPr lang="en-US" dirty="0"/>
          </a:p>
        </p:txBody>
      </p:sp>
      <p:sp>
        <p:nvSpPr>
          <p:cNvPr id="11" name="Content Placeholder 10"/>
          <p:cNvSpPr>
            <a:spLocks noGrp="1"/>
          </p:cNvSpPr>
          <p:nvPr>
            <p:ph sz="quarter" idx="18"/>
          </p:nvPr>
        </p:nvSpPr>
        <p:spPr>
          <a:xfrm>
            <a:off x="6858000" y="2570162"/>
            <a:ext cx="2286000" cy="2573338"/>
          </a:xfrm>
          <a:solidFill>
            <a:srgbClr val="6BA5FF"/>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4" name="Content Placeholder 13"/>
          <p:cNvSpPr>
            <a:spLocks noGrp="1"/>
          </p:cNvSpPr>
          <p:nvPr>
            <p:ph sz="quarter" idx="19"/>
          </p:nvPr>
        </p:nvSpPr>
        <p:spPr>
          <a:xfrm>
            <a:off x="2286001" y="2570162"/>
            <a:ext cx="2286000" cy="2573337"/>
          </a:xfrm>
          <a:solidFill>
            <a:srgbClr val="054ADA"/>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7" name="Content Placeholder 6"/>
          <p:cNvSpPr>
            <a:spLocks noGrp="1"/>
          </p:cNvSpPr>
          <p:nvPr>
            <p:ph sz="quarter" idx="20"/>
          </p:nvPr>
        </p:nvSpPr>
        <p:spPr>
          <a:xfrm>
            <a:off x="0" y="2570162"/>
            <a:ext cx="2286000" cy="2573337"/>
          </a:xfrm>
          <a:solidFill>
            <a:srgbClr val="031973"/>
          </a:solidFill>
        </p:spPr>
        <p:txBody>
          <a:bodyPr lIns="219456" tIns="201168" rIns="228600" bIns="228600"/>
          <a:lstStyle>
            <a:lvl1pPr>
              <a:defRPr>
                <a:solidFill>
                  <a:schemeClr val="bg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chemeClr val="bg1"/>
                </a:solidFill>
              </a:defRPr>
            </a:lvl1pPr>
          </a:lstStyle>
          <a:p>
            <a:r>
              <a:rPr lang="en-US"/>
              <a:t>Think 2019/ Month XX, 2019 / © 2019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a:p>
        </p:txBody>
      </p:sp>
    </p:spTree>
    <p:extLst>
      <p:ext uri="{BB962C8B-B14F-4D97-AF65-F5344CB8AC3E}">
        <p14:creationId xmlns:p14="http://schemas.microsoft.com/office/powerpoint/2010/main" val="26226665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subTitle" idx="1"/>
            <p:custDataLst>
              <p:tags r:id="rId1"/>
            </p:custDataLst>
          </p:nvPr>
        </p:nvSpPr>
        <p:spPr>
          <a:xfrm>
            <a:off x="290091" y="2902596"/>
            <a:ext cx="5029200" cy="1313234"/>
          </a:xfrm>
        </p:spPr>
        <p:txBody>
          <a:bodyPr/>
          <a:lstStyle>
            <a:lvl1pPr marL="0" indent="0">
              <a:buFontTx/>
              <a:buNone/>
              <a:defRPr sz="1799" b="1">
                <a:solidFill>
                  <a:srgbClr val="00B2F2"/>
                </a:solidFill>
              </a:defRPr>
            </a:lvl1pPr>
          </a:lstStyle>
          <a:p>
            <a:r>
              <a:rPr lang="en-US"/>
              <a:t>Click to edit Master subtitle style</a:t>
            </a:r>
            <a:endParaRPr lang="en-US" dirty="0"/>
          </a:p>
        </p:txBody>
      </p:sp>
      <p:pic>
        <p:nvPicPr>
          <p:cNvPr id="9" name="Picture 10" descr="Internal_logo_widescreen"/>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7255" t="12921" r="49191" b="12069"/>
          <a:stretch/>
        </p:blipFill>
        <p:spPr bwMode="auto">
          <a:xfrm>
            <a:off x="3677776" y="0"/>
            <a:ext cx="5482935" cy="52535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itle 2"/>
          <p:cNvSpPr>
            <a:spLocks noGrp="1"/>
          </p:cNvSpPr>
          <p:nvPr>
            <p:ph type="title"/>
            <p:custDataLst>
              <p:tags r:id="rId2"/>
            </p:custDataLst>
          </p:nvPr>
        </p:nvSpPr>
        <p:spPr>
          <a:xfrm>
            <a:off x="290092" y="1254019"/>
            <a:ext cx="5191087" cy="1540987"/>
          </a:xfrm>
        </p:spPr>
        <p:txBody>
          <a:bodyPr/>
          <a:lstStyle/>
          <a:p>
            <a:r>
              <a:rPr lang="en-US"/>
              <a:t>Click to edit Master title style</a:t>
            </a:r>
            <a:endParaRPr lang="en-US" dirty="0"/>
          </a:p>
        </p:txBody>
      </p:sp>
    </p:spTree>
    <p:extLst>
      <p:ext uri="{BB962C8B-B14F-4D97-AF65-F5344CB8AC3E}">
        <p14:creationId xmlns:p14="http://schemas.microsoft.com/office/powerpoint/2010/main" val="3233941091"/>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p:txBody>
          <a:bodyPr/>
          <a:lstStyle>
            <a:lvl1pPr>
              <a:defRPr b="1"/>
            </a:lvl1pPr>
          </a:lstStyle>
          <a:p>
            <a:r>
              <a:rPr lang="en-US" dirty="0"/>
              <a:t>Click to Edit Master Title Style</a:t>
            </a:r>
          </a:p>
        </p:txBody>
      </p:sp>
      <p:sp>
        <p:nvSpPr>
          <p:cNvPr id="3" name="Content Placeholder 2"/>
          <p:cNvSpPr>
            <a:spLocks noGrp="1"/>
          </p:cNvSpPr>
          <p:nvPr>
            <p:ph idx="1" hasCustomPrompt="1"/>
            <p:custDataLst>
              <p:tags r:id="rId2"/>
            </p:custDataLst>
          </p:nvPr>
        </p:nvSpPr>
        <p:spPr/>
        <p:txBody>
          <a:bodyPr/>
          <a:lstStyle>
            <a:lvl1pPr>
              <a:defRPr b="1"/>
            </a:lvl1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79328280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269509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26B85E-89B8-A048-A951-98ED09CE82A3}"/>
              </a:ext>
            </a:extLst>
          </p:cNvPr>
          <p:cNvSpPr>
            <a:spLocks noGrp="1"/>
          </p:cNvSpPr>
          <p:nvPr>
            <p:ph idx="1"/>
            <p:custDataLst>
              <p:tags r:id="rId1"/>
            </p:custDataLst>
          </p:nvPr>
        </p:nvSpPr>
        <p:spPr>
          <a:xfrm>
            <a:off x="457200" y="994410"/>
            <a:ext cx="8229600" cy="3600323"/>
          </a:xfrm>
        </p:spPr>
        <p:txBody>
          <a:bodyPr/>
          <a:lstStyle>
            <a:lvl1pPr>
              <a:defRPr sz="1350"/>
            </a:lvl1pPr>
            <a:lvl2pPr>
              <a:defRPr sz="1350"/>
            </a:lvl2pPr>
            <a:lvl3pPr marL="685166" indent="-228389">
              <a:buFont typeface="Arial" panose="020B0604020202020204" pitchFamily="34" charset="0"/>
              <a:buChar char="•"/>
              <a:defRPr sz="1350"/>
            </a:lvl3pPr>
            <a:lvl4pPr marL="913554" indent="-228389">
              <a:buFont typeface="Courier New" panose="02070309020205020404" pitchFamily="49" charset="0"/>
              <a:buChar char="o"/>
              <a:defRPr sz="135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itle 6">
            <a:extLst>
              <a:ext uri="{FF2B5EF4-FFF2-40B4-BE49-F238E27FC236}">
                <a16:creationId xmlns:a16="http://schemas.microsoft.com/office/drawing/2014/main" id="{C5F2BE6A-1F9C-1C46-B6F9-3542EEDE5F9D}"/>
              </a:ext>
            </a:extLst>
          </p:cNvPr>
          <p:cNvSpPr>
            <a:spLocks noGrp="1"/>
          </p:cNvSpPr>
          <p:nvPr>
            <p:ph type="title"/>
            <p:custDataLst>
              <p:tags r:id="rId2"/>
            </p:custDataLst>
          </p:nvPr>
        </p:nvSpPr>
        <p:spPr>
          <a:xfrm>
            <a:off x="457200" y="439332"/>
            <a:ext cx="8229600" cy="340766"/>
          </a:xfrm>
        </p:spPr>
        <p:txBody>
          <a:bodyPr/>
          <a:lstStyle>
            <a:lvl1pPr>
              <a:defRPr sz="1800"/>
            </a:lvl1pPr>
          </a:lstStyle>
          <a:p>
            <a:r>
              <a:rPr lang="en-US"/>
              <a:t>Click to edit Master title style</a:t>
            </a:r>
            <a:endParaRPr lang="en-US" dirty="0"/>
          </a:p>
        </p:txBody>
      </p:sp>
    </p:spTree>
    <p:extLst>
      <p:ext uri="{BB962C8B-B14F-4D97-AF65-F5344CB8AC3E}">
        <p14:creationId xmlns:p14="http://schemas.microsoft.com/office/powerpoint/2010/main" val="2048624494"/>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en-US"/>
              <a:t>Click to edit Master title style</a:t>
            </a:r>
          </a:p>
        </p:txBody>
      </p:sp>
    </p:spTree>
    <p:extLst>
      <p:ext uri="{BB962C8B-B14F-4D97-AF65-F5344CB8AC3E}">
        <p14:creationId xmlns:p14="http://schemas.microsoft.com/office/powerpoint/2010/main" val="2580665533"/>
      </p:ext>
    </p:extLst>
  </p:cSld>
  <p:clrMapOvr>
    <a:masterClrMapping/>
  </p:clrMapOvr>
  <p:transition spd="med">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Content - Title 1 Line">
    <p:bg>
      <p:bgPr>
        <a:solidFill>
          <a:srgbClr val="000000"/>
        </a:solidFill>
        <a:effectLst/>
      </p:bgPr>
    </p:bg>
    <p:spTree>
      <p:nvGrpSpPr>
        <p:cNvPr id="1" name=""/>
        <p:cNvGrpSpPr/>
        <p:nvPr/>
      </p:nvGrpSpPr>
      <p:grpSpPr>
        <a:xfrm>
          <a:off x="0" y="0"/>
          <a:ext cx="0" cy="0"/>
          <a:chOff x="0" y="0"/>
          <a:chExt cx="0" cy="0"/>
        </a:xfrm>
      </p:grpSpPr>
      <p:sp>
        <p:nvSpPr>
          <p:cNvPr id="10" name="Text Placeholder 15"/>
          <p:cNvSpPr>
            <a:spLocks noGrp="1"/>
          </p:cNvSpPr>
          <p:nvPr>
            <p:ph type="body" sz="quarter" idx="11" hasCustomPrompt="1"/>
            <p:custDataLst>
              <p:tags r:id="rId1"/>
            </p:custDataLst>
          </p:nvPr>
        </p:nvSpPr>
        <p:spPr>
          <a:xfrm>
            <a:off x="202517" y="290927"/>
            <a:ext cx="4315054" cy="464018"/>
          </a:xfrm>
        </p:spPr>
        <p:txBody>
          <a:bodyPr>
            <a:noAutofit/>
          </a:bodyPr>
          <a:lstStyle>
            <a:lvl1pPr marL="0" indent="0" fontAlgn="t">
              <a:buFontTx/>
              <a:buNone/>
              <a:defRPr sz="2600" baseline="0">
                <a:solidFill>
                  <a:srgbClr val="0F6FFF"/>
                </a:solidFill>
                <a:latin typeface="Arial" charset="0"/>
              </a:defRPr>
            </a:lvl1pPr>
          </a:lstStyle>
          <a:p>
            <a:r>
              <a:rPr lang="en-US" dirty="0"/>
              <a:t>One line headline goes here</a:t>
            </a:r>
          </a:p>
        </p:txBody>
      </p:sp>
      <p:sp>
        <p:nvSpPr>
          <p:cNvPr id="6" name="Text Placeholder 5"/>
          <p:cNvSpPr>
            <a:spLocks noGrp="1"/>
          </p:cNvSpPr>
          <p:nvPr>
            <p:ph type="body" sz="quarter" idx="13" hasCustomPrompt="1"/>
            <p:custDataLst>
              <p:tags r:id="rId2"/>
            </p:custDataLst>
          </p:nvPr>
        </p:nvSpPr>
        <p:spPr>
          <a:xfrm>
            <a:off x="200026" y="841455"/>
            <a:ext cx="8181975" cy="3229769"/>
          </a:xfrm>
        </p:spPr>
        <p:txBody>
          <a:bodyPr numCol="2" spcCol="617220"/>
          <a:lstStyle>
            <a:lvl1pPr marL="0" marR="0" indent="0" algn="l" defTabSz="685800" rtl="0" eaLnBrk="1" fontAlgn="auto" latinLnBrk="0" hangingPunct="1">
              <a:lnSpc>
                <a:spcPct val="90000"/>
              </a:lnSpc>
              <a:spcBef>
                <a:spcPts val="0"/>
              </a:spcBef>
              <a:spcAft>
                <a:spcPts val="900"/>
              </a:spcAft>
              <a:buClrTx/>
              <a:buSzTx/>
              <a:buFont typeface="Arial"/>
              <a:buNone/>
              <a:tabLst/>
              <a:defRPr lang="en-US" sz="1400" kern="1200" baseline="0">
                <a:solidFill>
                  <a:schemeClr val="bg1"/>
                </a:solidFill>
                <a:effectLst/>
                <a:latin typeface="+mn-lt"/>
              </a:defRPr>
            </a:lvl1pPr>
            <a:lvl2pPr marL="342900" indent="0">
              <a:buNone/>
              <a:defRPr/>
            </a:lvl2pPr>
            <a:lvl3pPr marL="685800" indent="0">
              <a:buNone/>
              <a:defRPr/>
            </a:lvl3pPr>
            <a:lvl4pPr marL="1028700" indent="0">
              <a:buNone/>
              <a:defRPr/>
            </a:lvl4pPr>
            <a:lvl5pPr marL="1371600" indent="0">
              <a:buNone/>
              <a:defRPr/>
            </a:lvl5pPr>
          </a:lstStyle>
          <a:p>
            <a:r>
              <a:rPr lang="en-US" sz="1400" dirty="0">
                <a:effectLst/>
                <a:latin typeface="+mn-lt"/>
                <a:ea typeface="ＭＳ 明朝"/>
                <a:cs typeface="Times New Roman"/>
              </a:rPr>
              <a:t>Copy goes here for two column </a:t>
            </a:r>
            <a:r>
              <a:rPr lang="en-US" sz="1400" dirty="0" err="1">
                <a:effectLst/>
                <a:latin typeface="+mn-lt"/>
                <a:ea typeface="ＭＳ 明朝"/>
                <a:cs typeface="Times New Roman"/>
              </a:rPr>
              <a:t>lorem</a:t>
            </a:r>
            <a:r>
              <a:rPr lang="en-US" sz="1400" dirty="0">
                <a:effectLst/>
                <a:latin typeface="+mn-lt"/>
                <a:ea typeface="ＭＳ 明朝"/>
                <a:cs typeface="Times New Roman"/>
              </a:rPr>
              <a:t> </a:t>
            </a:r>
            <a:r>
              <a:rPr lang="en-US" sz="1400" dirty="0" err="1">
                <a:effectLst/>
                <a:latin typeface="+mn-lt"/>
                <a:ea typeface="ＭＳ 明朝"/>
                <a:cs typeface="Times New Roman"/>
              </a:rPr>
              <a:t>ipsum</a:t>
            </a:r>
            <a:r>
              <a:rPr lang="en-US" sz="1400" dirty="0">
                <a:effectLst/>
                <a:latin typeface="+mn-lt"/>
                <a:ea typeface="ＭＳ 明朝"/>
                <a:cs typeface="Times New Roman"/>
              </a:rPr>
              <a:t> </a:t>
            </a:r>
            <a:r>
              <a:rPr lang="en-US" sz="1400" dirty="0" err="1">
                <a:effectLst/>
                <a:latin typeface="+mn-lt"/>
                <a:ea typeface="ＭＳ 明朝"/>
                <a:cs typeface="Times New Roman"/>
              </a:rPr>
              <a:t>dolar</a:t>
            </a:r>
            <a:r>
              <a:rPr lang="en-US" sz="1400" dirty="0">
                <a:effectLst/>
                <a:latin typeface="+mn-lt"/>
                <a:ea typeface="ＭＳ 明朝"/>
                <a:cs typeface="Times New Roman"/>
              </a:rPr>
              <a:t> sit </a:t>
            </a:r>
            <a:r>
              <a:rPr lang="en-US" sz="1400" dirty="0" err="1">
                <a:effectLst/>
                <a:latin typeface="+mn-lt"/>
                <a:ea typeface="ＭＳ 明朝"/>
                <a:cs typeface="Times New Roman"/>
              </a:rPr>
              <a:t>amet</a:t>
            </a:r>
            <a:r>
              <a:rPr lang="en-US" sz="1400" dirty="0">
                <a:effectLst/>
                <a:latin typeface="+mn-lt"/>
                <a:ea typeface="ＭＳ 明朝"/>
                <a:cs typeface="Times New Roman"/>
              </a:rPr>
              <a:t>, </a:t>
            </a:r>
            <a:r>
              <a:rPr lang="en-US" sz="1400" dirty="0" err="1">
                <a:effectLst/>
                <a:latin typeface="+mn-lt"/>
                <a:ea typeface="ＭＳ 明朝"/>
                <a:cs typeface="Times New Roman"/>
              </a:rPr>
              <a:t>consectetur</a:t>
            </a:r>
            <a:r>
              <a:rPr lang="en-US" sz="1400" dirty="0">
                <a:effectLst/>
                <a:latin typeface="+mn-lt"/>
                <a:ea typeface="ＭＳ 明朝"/>
                <a:cs typeface="Times New Roman"/>
              </a:rPr>
              <a:t> </a:t>
            </a:r>
            <a:r>
              <a:rPr lang="en-US" sz="1400" dirty="0" err="1">
                <a:effectLst/>
                <a:latin typeface="+mn-lt"/>
                <a:ea typeface="ＭＳ 明朝"/>
                <a:cs typeface="Times New Roman"/>
              </a:rPr>
              <a:t>adipiscing</a:t>
            </a:r>
            <a:r>
              <a:rPr lang="en-US" sz="1400" dirty="0">
                <a:effectLst/>
                <a:latin typeface="+mn-lt"/>
                <a:ea typeface="ＭＳ 明朝"/>
                <a:cs typeface="Times New Roman"/>
              </a:rPr>
              <a:t> </a:t>
            </a:r>
            <a:r>
              <a:rPr lang="en-US" sz="1400" dirty="0" err="1">
                <a:effectLst/>
                <a:latin typeface="+mn-lt"/>
                <a:ea typeface="ＭＳ 明朝"/>
                <a:cs typeface="Times New Roman"/>
              </a:rPr>
              <a:t>elit</a:t>
            </a:r>
            <a:r>
              <a:rPr lang="en-US" sz="1400" dirty="0">
                <a:effectLst/>
                <a:latin typeface="+mn-lt"/>
                <a:ea typeface="ＭＳ 明朝"/>
                <a:cs typeface="Times New Roman"/>
              </a:rPr>
              <a:t>. </a:t>
            </a:r>
            <a:r>
              <a:rPr lang="en-US" sz="1400" dirty="0" err="1">
                <a:effectLst/>
                <a:latin typeface="+mn-lt"/>
                <a:ea typeface="ＭＳ 明朝"/>
                <a:cs typeface="Times New Roman"/>
              </a:rPr>
              <a:t>Donec</a:t>
            </a:r>
            <a:r>
              <a:rPr lang="en-US" sz="1400" dirty="0">
                <a:effectLst/>
                <a:latin typeface="+mn-lt"/>
                <a:ea typeface="ＭＳ 明朝"/>
                <a:cs typeface="Times New Roman"/>
              </a:rPr>
              <a:t> </a:t>
            </a:r>
            <a:r>
              <a:rPr lang="en-US" sz="1400" dirty="0" err="1">
                <a:effectLst/>
                <a:latin typeface="+mn-lt"/>
                <a:ea typeface="ＭＳ 明朝"/>
                <a:cs typeface="Times New Roman"/>
              </a:rPr>
              <a:t>vehicula</a:t>
            </a:r>
            <a:r>
              <a:rPr lang="en-US" sz="1400" dirty="0">
                <a:effectLst/>
                <a:latin typeface="+mn-lt"/>
                <a:ea typeface="ＭＳ 明朝"/>
                <a:cs typeface="Times New Roman"/>
              </a:rPr>
              <a:t> </a:t>
            </a:r>
            <a:r>
              <a:rPr lang="en-US" sz="1400" dirty="0" err="1">
                <a:effectLst/>
                <a:latin typeface="+mn-lt"/>
                <a:ea typeface="ＭＳ 明朝"/>
                <a:cs typeface="Times New Roman"/>
              </a:rPr>
              <a:t>lorem</a:t>
            </a:r>
            <a:r>
              <a:rPr lang="en-US" sz="1400" dirty="0">
                <a:effectLst/>
                <a:latin typeface="+mn-lt"/>
                <a:ea typeface="ＭＳ 明朝"/>
                <a:cs typeface="Times New Roman"/>
              </a:rPr>
              <a:t> </a:t>
            </a:r>
            <a:r>
              <a:rPr lang="en-US" sz="1400" dirty="0" err="1">
                <a:effectLst/>
                <a:latin typeface="+mn-lt"/>
                <a:ea typeface="ＭＳ 明朝"/>
                <a:cs typeface="Times New Roman"/>
              </a:rPr>
              <a:t>enim</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convallis</a:t>
            </a:r>
            <a:r>
              <a:rPr lang="en-US" sz="1400" dirty="0">
                <a:effectLst/>
                <a:latin typeface="+mn-lt"/>
                <a:ea typeface="ＭＳ 明朝"/>
                <a:cs typeface="Times New Roman"/>
              </a:rPr>
              <a:t> lacus </a:t>
            </a:r>
            <a:r>
              <a:rPr lang="en-US" sz="1400" dirty="0" err="1">
                <a:effectLst/>
                <a:latin typeface="+mn-lt"/>
                <a:ea typeface="ＭＳ 明朝"/>
                <a:cs typeface="Times New Roman"/>
              </a:rPr>
              <a:t>sodales</a:t>
            </a:r>
            <a:r>
              <a:rPr lang="en-US" sz="1400" dirty="0">
                <a:effectLst/>
                <a:latin typeface="+mn-lt"/>
                <a:ea typeface="ＭＳ 明朝"/>
                <a:cs typeface="Times New Roman"/>
              </a:rPr>
              <a:t> in.</a:t>
            </a:r>
            <a:endParaRPr lang="en-US" sz="900" dirty="0">
              <a:effectLst/>
              <a:latin typeface="Cambria"/>
              <a:ea typeface="ＭＳ 明朝"/>
              <a:cs typeface="Times New Roman"/>
            </a:endParaRPr>
          </a:p>
          <a:p>
            <a:r>
              <a:rPr lang="en-US" sz="1400" dirty="0">
                <a:effectLst/>
                <a:latin typeface="+mn-lt"/>
                <a:ea typeface="ＭＳ 明朝"/>
                <a:cs typeface="Times New Roman"/>
              </a:rPr>
              <a:t>In </a:t>
            </a:r>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neque</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velit</a:t>
            </a:r>
            <a:r>
              <a:rPr lang="en-US" sz="1400" dirty="0">
                <a:effectLst/>
                <a:latin typeface="+mn-lt"/>
                <a:ea typeface="ＭＳ 明朝"/>
                <a:cs typeface="Times New Roman"/>
              </a:rPr>
              <a:t>. </a:t>
            </a:r>
            <a:r>
              <a:rPr lang="en-US" sz="1400" dirty="0" err="1">
                <a:effectLst/>
                <a:latin typeface="+mn-lt"/>
                <a:ea typeface="ＭＳ 明朝"/>
                <a:cs typeface="Times New Roman"/>
              </a:rPr>
              <a:t>Praesent</a:t>
            </a:r>
            <a:r>
              <a:rPr lang="en-US" sz="1400" dirty="0">
                <a:effectLst/>
                <a:latin typeface="+mn-lt"/>
                <a:ea typeface="ＭＳ 明朝"/>
                <a:cs typeface="Times New Roman"/>
              </a:rPr>
              <a:t> non </a:t>
            </a:r>
            <a:r>
              <a:rPr lang="en-US" sz="1400" dirty="0" err="1">
                <a:effectLst/>
                <a:latin typeface="+mn-lt"/>
                <a:ea typeface="ＭＳ 明朝"/>
                <a:cs typeface="Times New Roman"/>
              </a:rPr>
              <a:t>feugiat</a:t>
            </a:r>
            <a:r>
              <a:rPr lang="en-US" sz="1400" dirty="0">
                <a:effectLst/>
                <a:latin typeface="+mn-lt"/>
                <a:ea typeface="ＭＳ 明朝"/>
                <a:cs typeface="Times New Roman"/>
              </a:rPr>
              <a:t> </a:t>
            </a:r>
            <a:r>
              <a:rPr lang="en-US" sz="1400" dirty="0" err="1">
                <a:effectLst/>
                <a:latin typeface="+mn-lt"/>
                <a:ea typeface="ＭＳ 明朝"/>
                <a:cs typeface="Times New Roman"/>
              </a:rPr>
              <a:t>sapien</a:t>
            </a:r>
            <a:r>
              <a:rPr lang="en-US" sz="1400" dirty="0">
                <a:effectLst/>
                <a:latin typeface="+mn-lt"/>
                <a:ea typeface="ＭＳ 明朝"/>
                <a:cs typeface="Times New Roman"/>
              </a:rPr>
              <a:t>, </a:t>
            </a:r>
            <a:r>
              <a:rPr lang="en-US" sz="1400" dirty="0" err="1">
                <a:effectLst/>
                <a:latin typeface="+mn-lt"/>
                <a:ea typeface="ＭＳ 明朝"/>
                <a:cs typeface="Times New Roman"/>
              </a:rPr>
              <a:t>sed</a:t>
            </a:r>
            <a:r>
              <a:rPr lang="en-US" sz="1400" dirty="0">
                <a:effectLst/>
                <a:latin typeface="+mn-lt"/>
                <a:ea typeface="ＭＳ 明朝"/>
                <a:cs typeface="Times New Roman"/>
              </a:rPr>
              <a:t> </a:t>
            </a:r>
            <a:r>
              <a:rPr lang="en-US" sz="1400" dirty="0" err="1">
                <a:effectLst/>
                <a:latin typeface="+mn-lt"/>
                <a:ea typeface="ＭＳ 明朝"/>
                <a:cs typeface="Times New Roman"/>
              </a:rPr>
              <a:t>rhoncus</a:t>
            </a:r>
            <a:r>
              <a:rPr lang="en-US" sz="1400" dirty="0">
                <a:effectLst/>
                <a:latin typeface="+mn-lt"/>
                <a:ea typeface="ＭＳ 明朝"/>
                <a:cs typeface="Times New Roman"/>
              </a:rPr>
              <a:t>.</a:t>
            </a:r>
            <a:endParaRPr lang="en-US" sz="900" dirty="0">
              <a:effectLst/>
              <a:latin typeface="Cambria"/>
              <a:ea typeface="ＭＳ 明朝"/>
              <a:cs typeface="Times New Roman"/>
            </a:endParaRPr>
          </a:p>
          <a:p>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wisi</a:t>
            </a:r>
            <a:r>
              <a:rPr lang="en-US" sz="1400" dirty="0">
                <a:effectLst/>
                <a:latin typeface="+mn-lt"/>
                <a:ea typeface="ＭＳ 明朝"/>
                <a:cs typeface="Times New Roman"/>
              </a:rPr>
              <a:t> </a:t>
            </a:r>
            <a:r>
              <a:rPr lang="en-US" sz="1400" dirty="0" err="1">
                <a:effectLst/>
                <a:latin typeface="+mn-lt"/>
                <a:ea typeface="ＭＳ 明朝"/>
                <a:cs typeface="Times New Roman"/>
              </a:rPr>
              <a:t>enim</a:t>
            </a:r>
            <a:r>
              <a:rPr lang="en-US" sz="1400" dirty="0">
                <a:effectLst/>
                <a:latin typeface="+mn-lt"/>
                <a:ea typeface="ＭＳ 明朝"/>
                <a:cs typeface="Times New Roman"/>
              </a:rPr>
              <a:t> ad minim </a:t>
            </a:r>
            <a:r>
              <a:rPr lang="en-US" sz="1400" dirty="0" err="1">
                <a:effectLst/>
                <a:latin typeface="+mn-lt"/>
                <a:ea typeface="ＭＳ 明朝"/>
                <a:cs typeface="Times New Roman"/>
              </a:rPr>
              <a:t>veniam</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nostrud</a:t>
            </a:r>
            <a:r>
              <a:rPr lang="en-US" sz="1400" dirty="0">
                <a:effectLst/>
                <a:latin typeface="+mn-lt"/>
                <a:ea typeface="ＭＳ 明朝"/>
                <a:cs typeface="Times New Roman"/>
              </a:rPr>
              <a:t> </a:t>
            </a:r>
            <a:r>
              <a:rPr lang="en-US" sz="1400" dirty="0" err="1">
                <a:effectLst/>
                <a:latin typeface="+mn-lt"/>
                <a:ea typeface="ＭＳ 明朝"/>
                <a:cs typeface="Times New Roman"/>
              </a:rPr>
              <a:t>exerci</a:t>
            </a:r>
            <a:r>
              <a:rPr lang="en-US" sz="1400" dirty="0">
                <a:effectLst/>
                <a:latin typeface="+mn-lt"/>
                <a:ea typeface="ＭＳ 明朝"/>
                <a:cs typeface="Times New Roman"/>
              </a:rPr>
              <a:t> </a:t>
            </a:r>
            <a:r>
              <a:rPr lang="en-US" sz="1400" dirty="0" err="1">
                <a:effectLst/>
                <a:latin typeface="+mn-lt"/>
                <a:ea typeface="ＭＳ 明朝"/>
                <a:cs typeface="Times New Roman"/>
              </a:rPr>
              <a:t>tation</a:t>
            </a:r>
            <a:r>
              <a:rPr lang="en-US" sz="1400" dirty="0">
                <a:effectLst/>
                <a:latin typeface="+mn-lt"/>
                <a:ea typeface="ＭＳ 明朝"/>
                <a:cs typeface="Times New Roman"/>
              </a:rPr>
              <a:t> </a:t>
            </a:r>
            <a:r>
              <a:rPr lang="en-US" sz="1400" dirty="0" err="1">
                <a:effectLst/>
                <a:latin typeface="+mn-lt"/>
                <a:ea typeface="ＭＳ 明朝"/>
                <a:cs typeface="Times New Roman"/>
              </a:rPr>
              <a:t>ullamcorper</a:t>
            </a:r>
            <a:r>
              <a:rPr lang="en-US" sz="1400" dirty="0">
                <a:effectLst/>
                <a:latin typeface="+mn-lt"/>
                <a:ea typeface="ＭＳ 明朝"/>
                <a:cs typeface="Times New Roman"/>
              </a:rPr>
              <a:t> </a:t>
            </a:r>
            <a:r>
              <a:rPr lang="en-US" sz="1400" dirty="0" err="1">
                <a:effectLst/>
                <a:latin typeface="+mn-lt"/>
                <a:ea typeface="ＭＳ 明朝"/>
                <a:cs typeface="Times New Roman"/>
              </a:rPr>
              <a:t>suscipit</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nisl</a:t>
            </a:r>
            <a:r>
              <a:rPr lang="en-US" sz="1400" dirty="0">
                <a:effectLst/>
                <a:latin typeface="+mn-lt"/>
                <a:ea typeface="ＭＳ 明朝"/>
                <a:cs typeface="Times New Roman"/>
              </a:rPr>
              <a:t> </a:t>
            </a:r>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aliquip</a:t>
            </a:r>
            <a:r>
              <a:rPr lang="en-US" sz="1400" dirty="0">
                <a:effectLst/>
                <a:latin typeface="+mn-lt"/>
                <a:ea typeface="ＭＳ 明朝"/>
                <a:cs typeface="Times New Roman"/>
              </a:rPr>
              <a:t> ex </a:t>
            </a:r>
            <a:r>
              <a:rPr lang="en-US" sz="1400" dirty="0" err="1">
                <a:effectLst/>
                <a:latin typeface="+mn-lt"/>
                <a:ea typeface="ＭＳ 明朝"/>
                <a:cs typeface="Times New Roman"/>
              </a:rPr>
              <a:t>ea</a:t>
            </a:r>
            <a:r>
              <a:rPr lang="en-US" sz="1400" dirty="0">
                <a:effectLst/>
                <a:latin typeface="+mn-lt"/>
                <a:ea typeface="ＭＳ 明朝"/>
                <a:cs typeface="Times New Roman"/>
              </a:rPr>
              <a:t> </a:t>
            </a:r>
            <a:r>
              <a:rPr lang="en-US" sz="1400" dirty="0" err="1">
                <a:effectLst/>
                <a:latin typeface="+mn-lt"/>
                <a:ea typeface="ＭＳ 明朝"/>
                <a:cs typeface="Times New Roman"/>
              </a:rPr>
              <a:t>commodo</a:t>
            </a:r>
            <a:r>
              <a:rPr lang="en-US" sz="1400" dirty="0">
                <a:effectLst/>
                <a:latin typeface="+mn-lt"/>
                <a:ea typeface="ＭＳ 明朝"/>
                <a:cs typeface="Times New Roman"/>
              </a:rPr>
              <a:t> </a:t>
            </a:r>
            <a:r>
              <a:rPr lang="en-US" sz="1400" dirty="0" err="1">
                <a:effectLst/>
                <a:latin typeface="+mn-lt"/>
                <a:ea typeface="ＭＳ 明朝"/>
                <a:cs typeface="Times New Roman"/>
              </a:rPr>
              <a:t>consequat</a:t>
            </a:r>
            <a:r>
              <a:rPr lang="en-US" sz="1400" dirty="0">
                <a:effectLst/>
                <a:latin typeface="+mn-lt"/>
                <a:ea typeface="ＭＳ 明朝"/>
                <a:cs typeface="Times New Roman"/>
              </a:rPr>
              <a:t>. </a:t>
            </a:r>
            <a:r>
              <a:rPr lang="en-US" sz="1400" dirty="0" err="1">
                <a:effectLst/>
                <a:latin typeface="+mn-lt"/>
                <a:ea typeface="ＭＳ 明朝"/>
                <a:cs typeface="Times New Roman"/>
              </a:rPr>
              <a:t>Duis</a:t>
            </a:r>
            <a:r>
              <a:rPr lang="en-US" sz="1400" dirty="0">
                <a:effectLst/>
                <a:latin typeface="+mn-lt"/>
                <a:ea typeface="ＭＳ 明朝"/>
                <a:cs typeface="Times New Roman"/>
              </a:rPr>
              <a:t> </a:t>
            </a:r>
            <a:r>
              <a:rPr lang="en-US" sz="1400" dirty="0" err="1">
                <a:effectLst/>
                <a:latin typeface="+mn-lt"/>
                <a:ea typeface="ＭＳ 明朝"/>
                <a:cs typeface="Times New Roman"/>
              </a:rPr>
              <a:t>autem</a:t>
            </a:r>
            <a:r>
              <a:rPr lang="en-US" sz="1400" dirty="0">
                <a:effectLst/>
                <a:latin typeface="+mn-lt"/>
                <a:ea typeface="ＭＳ 明朝"/>
                <a:cs typeface="Times New Roman"/>
              </a:rPr>
              <a:t> </a:t>
            </a:r>
            <a:r>
              <a:rPr lang="en-US" sz="1400" dirty="0" err="1">
                <a:effectLst/>
                <a:latin typeface="+mn-lt"/>
                <a:ea typeface="ＭＳ 明朝"/>
                <a:cs typeface="Times New Roman"/>
              </a:rPr>
              <a:t>vel</a:t>
            </a:r>
            <a:r>
              <a:rPr lang="en-US" sz="1400" dirty="0">
                <a:effectLst/>
                <a:latin typeface="+mn-lt"/>
                <a:ea typeface="ＭＳ 明朝"/>
                <a:cs typeface="Times New Roman"/>
              </a:rPr>
              <a:t> </a:t>
            </a:r>
            <a:r>
              <a:rPr lang="en-US" sz="1400" dirty="0" err="1">
                <a:effectLst/>
                <a:latin typeface="+mn-lt"/>
                <a:ea typeface="ＭＳ 明朝"/>
                <a:cs typeface="Times New Roman"/>
              </a:rPr>
              <a:t>eum</a:t>
            </a:r>
            <a:r>
              <a:rPr lang="en-US" sz="1400" dirty="0">
                <a:effectLst/>
                <a:latin typeface="+mn-lt"/>
                <a:ea typeface="ＭＳ 明朝"/>
                <a:cs typeface="Times New Roman"/>
              </a:rPr>
              <a:t> </a:t>
            </a:r>
            <a:r>
              <a:rPr lang="en-US" sz="1400" dirty="0" err="1">
                <a:effectLst/>
                <a:latin typeface="+mn-lt"/>
                <a:ea typeface="ＭＳ 明朝"/>
                <a:cs typeface="Times New Roman"/>
              </a:rPr>
              <a:t>iriure</a:t>
            </a:r>
            <a:r>
              <a:rPr lang="en-US" sz="1400" dirty="0">
                <a:effectLst/>
                <a:latin typeface="+mn-lt"/>
                <a:ea typeface="ＭＳ 明朝"/>
                <a:cs typeface="Times New Roman"/>
              </a:rPr>
              <a:t> dolor in </a:t>
            </a:r>
            <a:r>
              <a:rPr lang="en-US" sz="1400" dirty="0" err="1">
                <a:effectLst/>
                <a:latin typeface="+mn-lt"/>
                <a:ea typeface="ＭＳ 明朝"/>
                <a:cs typeface="Times New Roman"/>
              </a:rPr>
              <a:t>hendrerit</a:t>
            </a:r>
            <a:r>
              <a:rPr lang="en-US" sz="1400" dirty="0">
                <a:effectLst/>
                <a:latin typeface="+mn-lt"/>
                <a:ea typeface="ＭＳ 明朝"/>
                <a:cs typeface="Times New Roman"/>
              </a:rPr>
              <a:t> in </a:t>
            </a:r>
            <a:r>
              <a:rPr lang="en-US" sz="1400" dirty="0" err="1">
                <a:effectLst/>
                <a:latin typeface="+mn-lt"/>
                <a:ea typeface="ＭＳ 明朝"/>
                <a:cs typeface="Times New Roman"/>
              </a:rPr>
              <a:t>vulputate</a:t>
            </a:r>
            <a:r>
              <a:rPr lang="en-US" sz="1400" dirty="0">
                <a:effectLst/>
                <a:latin typeface="+mn-lt"/>
                <a:ea typeface="ＭＳ 明朝"/>
                <a:cs typeface="Times New Roman"/>
              </a:rPr>
              <a:t> </a:t>
            </a:r>
            <a:r>
              <a:rPr lang="en-US" sz="1400" dirty="0" err="1">
                <a:effectLst/>
                <a:latin typeface="+mn-lt"/>
                <a:ea typeface="ＭＳ 明朝"/>
                <a:cs typeface="Times New Roman"/>
              </a:rPr>
              <a:t>velit</a:t>
            </a:r>
            <a:r>
              <a:rPr lang="en-US" sz="1400" dirty="0">
                <a:effectLst/>
                <a:latin typeface="+mn-lt"/>
                <a:ea typeface="ＭＳ 明朝"/>
                <a:cs typeface="Times New Roman"/>
              </a:rPr>
              <a:t> </a:t>
            </a:r>
            <a:r>
              <a:rPr lang="en-US" sz="1400" dirty="0" err="1">
                <a:effectLst/>
                <a:latin typeface="+mn-lt"/>
                <a:ea typeface="ＭＳ 明朝"/>
                <a:cs typeface="Times New Roman"/>
              </a:rPr>
              <a:t>esse</a:t>
            </a:r>
            <a:r>
              <a:rPr lang="en-US" sz="1400" dirty="0">
                <a:effectLst/>
                <a:latin typeface="+mn-lt"/>
                <a:ea typeface="ＭＳ 明朝"/>
                <a:cs typeface="Times New Roman"/>
              </a:rPr>
              <a:t> </a:t>
            </a:r>
            <a:r>
              <a:rPr lang="en-US" sz="1400" dirty="0" err="1">
                <a:effectLst/>
                <a:latin typeface="+mn-lt"/>
                <a:ea typeface="ＭＳ 明朝"/>
                <a:cs typeface="Times New Roman"/>
              </a:rPr>
              <a:t>molestie</a:t>
            </a:r>
            <a:r>
              <a:rPr lang="en-US" sz="1400" dirty="0">
                <a:effectLst/>
                <a:latin typeface="+mn-lt"/>
                <a:ea typeface="ＭＳ 明朝"/>
                <a:cs typeface="Times New Roman"/>
              </a:rPr>
              <a:t> </a:t>
            </a:r>
            <a:r>
              <a:rPr lang="en-US" sz="1400" dirty="0" err="1">
                <a:effectLst/>
                <a:latin typeface="+mn-lt"/>
                <a:ea typeface="ＭＳ 明朝"/>
                <a:cs typeface="Times New Roman"/>
              </a:rPr>
              <a:t>consequat</a:t>
            </a:r>
            <a:r>
              <a:rPr lang="en-US" sz="1400" dirty="0">
                <a:effectLst/>
                <a:latin typeface="+mn-lt"/>
                <a:ea typeface="ＭＳ 明朝"/>
                <a:cs typeface="Times New Roman"/>
              </a:rPr>
              <a:t>, </a:t>
            </a:r>
            <a:r>
              <a:rPr lang="en-US" sz="1400" dirty="0" err="1">
                <a:effectLst/>
                <a:latin typeface="+mn-lt"/>
                <a:ea typeface="ＭＳ 明朝"/>
                <a:cs typeface="Times New Roman"/>
              </a:rPr>
              <a:t>vel</a:t>
            </a:r>
            <a:r>
              <a:rPr lang="en-US" sz="1400" dirty="0">
                <a:effectLst/>
                <a:latin typeface="+mn-lt"/>
                <a:ea typeface="ＭＳ 明朝"/>
                <a:cs typeface="Times New Roman"/>
              </a:rPr>
              <a:t> </a:t>
            </a:r>
            <a:r>
              <a:rPr lang="en-US" sz="1400" dirty="0" err="1">
                <a:effectLst/>
                <a:latin typeface="+mn-lt"/>
                <a:ea typeface="ＭＳ 明朝"/>
                <a:cs typeface="Times New Roman"/>
              </a:rPr>
              <a:t>illum</a:t>
            </a:r>
            <a:r>
              <a:rPr lang="en-US" sz="1400" dirty="0">
                <a:effectLst/>
                <a:latin typeface="+mn-lt"/>
                <a:ea typeface="ＭＳ 明朝"/>
                <a:cs typeface="Times New Roman"/>
              </a:rPr>
              <a:t> </a:t>
            </a:r>
            <a:r>
              <a:rPr lang="en-US" sz="1400" dirty="0" err="1">
                <a:effectLst/>
                <a:latin typeface="+mn-lt"/>
                <a:ea typeface="ＭＳ 明朝"/>
                <a:cs typeface="Times New Roman"/>
              </a:rPr>
              <a:t>dolore</a:t>
            </a:r>
            <a:r>
              <a:rPr lang="en-US" sz="1400" dirty="0">
                <a:effectLst/>
                <a:latin typeface="+mn-lt"/>
                <a:ea typeface="ＭＳ 明朝"/>
                <a:cs typeface="Times New Roman"/>
              </a:rPr>
              <a:t> </a:t>
            </a:r>
            <a:r>
              <a:rPr lang="en-US" sz="1400" dirty="0" err="1">
                <a:effectLst/>
                <a:latin typeface="+mn-lt"/>
                <a:ea typeface="ＭＳ 明朝"/>
                <a:cs typeface="Times New Roman"/>
              </a:rPr>
              <a:t>eu</a:t>
            </a:r>
            <a:r>
              <a:rPr lang="en-US" sz="1400" dirty="0">
                <a:effectLst/>
                <a:latin typeface="+mn-lt"/>
                <a:ea typeface="ＭＳ 明朝"/>
                <a:cs typeface="Times New Roman"/>
              </a:rPr>
              <a:t> </a:t>
            </a:r>
            <a:r>
              <a:rPr lang="en-US" sz="1400" dirty="0" err="1">
                <a:effectLst/>
                <a:latin typeface="+mn-lt"/>
                <a:ea typeface="ＭＳ 明朝"/>
                <a:cs typeface="Times New Roman"/>
              </a:rPr>
              <a:t>feugiat</a:t>
            </a:r>
            <a:r>
              <a:rPr lang="en-US" sz="1400" dirty="0">
                <a:effectLst/>
                <a:latin typeface="+mn-lt"/>
                <a:ea typeface="ＭＳ 明朝"/>
                <a:cs typeface="Times New Roman"/>
              </a:rPr>
              <a:t> </a:t>
            </a:r>
            <a:r>
              <a:rPr lang="en-US" sz="1400" dirty="0" err="1">
                <a:effectLst/>
                <a:latin typeface="+mn-lt"/>
                <a:ea typeface="ＭＳ 明朝"/>
                <a:cs typeface="Times New Roman"/>
              </a:rPr>
              <a:t>nulla</a:t>
            </a:r>
            <a:r>
              <a:rPr lang="en-US" sz="1400" dirty="0">
                <a:effectLst/>
                <a:latin typeface="+mn-lt"/>
                <a:ea typeface="ＭＳ 明朝"/>
                <a:cs typeface="Times New Roman"/>
              </a:rPr>
              <a:t> </a:t>
            </a:r>
            <a:r>
              <a:rPr lang="en-US" sz="1400" dirty="0" err="1">
                <a:effectLst/>
                <a:latin typeface="+mn-lt"/>
                <a:ea typeface="ＭＳ 明朝"/>
                <a:cs typeface="Times New Roman"/>
              </a:rPr>
              <a:t>facilisis</a:t>
            </a:r>
            <a:r>
              <a:rPr lang="en-US" sz="1400" dirty="0">
                <a:effectLst/>
                <a:latin typeface="+mn-lt"/>
                <a:ea typeface="ＭＳ 明朝"/>
                <a:cs typeface="Times New Roman"/>
              </a:rPr>
              <a:t> at </a:t>
            </a:r>
            <a:r>
              <a:rPr lang="en-US" sz="1400" dirty="0" err="1">
                <a:effectLst/>
                <a:latin typeface="+mn-lt"/>
                <a:ea typeface="ＭＳ 明朝"/>
                <a:cs typeface="Times New Roman"/>
              </a:rPr>
              <a:t>vero</a:t>
            </a:r>
            <a:r>
              <a:rPr lang="en-US" sz="1400" dirty="0">
                <a:effectLst/>
                <a:latin typeface="+mn-lt"/>
                <a:ea typeface="ＭＳ 明朝"/>
                <a:cs typeface="Times New Roman"/>
              </a:rPr>
              <a:t> </a:t>
            </a:r>
            <a:r>
              <a:rPr lang="en-US" sz="1400" dirty="0" err="1">
                <a:effectLst/>
                <a:latin typeface="+mn-lt"/>
                <a:ea typeface="ＭＳ 明朝"/>
                <a:cs typeface="Times New Roman"/>
              </a:rPr>
              <a:t>eros</a:t>
            </a:r>
            <a:r>
              <a:rPr lang="en-US" sz="1400" dirty="0">
                <a:effectLst/>
                <a:latin typeface="+mn-lt"/>
                <a:ea typeface="ＭＳ 明朝"/>
                <a:cs typeface="Times New Roman"/>
              </a:rPr>
              <a:t> et </a:t>
            </a:r>
            <a:r>
              <a:rPr lang="en-US" sz="1400" dirty="0" err="1">
                <a:effectLst/>
                <a:latin typeface="+mn-lt"/>
                <a:ea typeface="ＭＳ 明朝"/>
                <a:cs typeface="Times New Roman"/>
              </a:rPr>
              <a:t>accumsan</a:t>
            </a:r>
            <a:r>
              <a:rPr lang="en-US" sz="1400" dirty="0">
                <a:effectLst/>
                <a:latin typeface="+mn-lt"/>
                <a:ea typeface="ＭＳ 明朝"/>
                <a:cs typeface="Times New Roman"/>
              </a:rPr>
              <a:t> et </a:t>
            </a:r>
            <a:r>
              <a:rPr lang="en-US" sz="1400" dirty="0" err="1">
                <a:effectLst/>
                <a:latin typeface="+mn-lt"/>
                <a:ea typeface="ＭＳ 明朝"/>
                <a:cs typeface="Times New Roman"/>
              </a:rPr>
              <a:t>iusto</a:t>
            </a:r>
            <a:r>
              <a:rPr lang="en-US" sz="1400" dirty="0">
                <a:effectLst/>
                <a:latin typeface="+mn-lt"/>
                <a:ea typeface="ＭＳ 明朝"/>
                <a:cs typeface="Times New Roman"/>
              </a:rPr>
              <a:t> </a:t>
            </a:r>
            <a:r>
              <a:rPr lang="en-US" sz="1400" dirty="0" err="1">
                <a:effectLst/>
                <a:latin typeface="+mn-lt"/>
                <a:ea typeface="ＭＳ 明朝"/>
                <a:cs typeface="Times New Roman"/>
              </a:rPr>
              <a:t>odio</a:t>
            </a:r>
            <a:r>
              <a:rPr lang="en-US" sz="1400" dirty="0">
                <a:effectLst/>
                <a:latin typeface="+mn-lt"/>
                <a:ea typeface="ＭＳ 明朝"/>
                <a:cs typeface="Times New Roman"/>
              </a:rPr>
              <a:t> </a:t>
            </a:r>
            <a:r>
              <a:rPr lang="en-US" sz="1400" dirty="0" err="1">
                <a:effectLst/>
                <a:latin typeface="+mn-lt"/>
                <a:ea typeface="ＭＳ 明朝"/>
                <a:cs typeface="Times New Roman"/>
              </a:rPr>
              <a:t>dignissim</a:t>
            </a:r>
            <a:r>
              <a:rPr lang="en-US" sz="1400" dirty="0">
                <a:effectLst/>
                <a:latin typeface="+mn-lt"/>
                <a:ea typeface="ＭＳ 明朝"/>
                <a:cs typeface="Times New Roman"/>
              </a:rPr>
              <a:t> qui </a:t>
            </a:r>
            <a:r>
              <a:rPr lang="en-US" sz="1400" dirty="0" err="1">
                <a:effectLst/>
                <a:latin typeface="+mn-lt"/>
                <a:ea typeface="ＭＳ 明朝"/>
                <a:cs typeface="Times New Roman"/>
              </a:rPr>
              <a:t>blandit</a:t>
            </a:r>
            <a:r>
              <a:rPr lang="en-US" sz="1400" dirty="0">
                <a:effectLst/>
                <a:latin typeface="+mn-lt"/>
                <a:ea typeface="ＭＳ 明朝"/>
                <a:cs typeface="Times New Roman"/>
              </a:rPr>
              <a:t> </a:t>
            </a:r>
            <a:r>
              <a:rPr lang="en-US" sz="1400" dirty="0" err="1">
                <a:effectLst/>
                <a:latin typeface="+mn-lt"/>
                <a:ea typeface="ＭＳ 明朝"/>
                <a:cs typeface="Times New Roman"/>
              </a:rPr>
              <a:t>praesent</a:t>
            </a:r>
            <a:r>
              <a:rPr lang="en-US" sz="1400" dirty="0">
                <a:effectLst/>
                <a:latin typeface="+mn-lt"/>
                <a:ea typeface="ＭＳ 明朝"/>
                <a:cs typeface="Times New Roman"/>
              </a:rPr>
              <a:t> </a:t>
            </a:r>
            <a:r>
              <a:rPr lang="en-US" sz="1400" dirty="0" err="1">
                <a:effectLst/>
                <a:latin typeface="+mn-lt"/>
                <a:ea typeface="ＭＳ 明朝"/>
                <a:cs typeface="Times New Roman"/>
              </a:rPr>
              <a:t>luptatum</a:t>
            </a:r>
            <a:r>
              <a:rPr lang="en-US" sz="1400" dirty="0">
                <a:effectLst/>
                <a:latin typeface="+mn-lt"/>
                <a:ea typeface="ＭＳ 明朝"/>
                <a:cs typeface="Times New Roman"/>
              </a:rPr>
              <a:t> </a:t>
            </a:r>
            <a:r>
              <a:rPr lang="en-US" sz="1400" dirty="0" err="1">
                <a:effectLst/>
                <a:latin typeface="+mn-lt"/>
                <a:ea typeface="ＭＳ 明朝"/>
                <a:cs typeface="Times New Roman"/>
              </a:rPr>
              <a:t>zzril</a:t>
            </a:r>
            <a:r>
              <a:rPr lang="en-US" sz="1400" dirty="0">
                <a:effectLst/>
                <a:latin typeface="+mn-lt"/>
                <a:ea typeface="ＭＳ 明朝"/>
                <a:cs typeface="Times New Roman"/>
              </a:rPr>
              <a:t> </a:t>
            </a:r>
            <a:r>
              <a:rPr lang="en-US" sz="1400" dirty="0" err="1">
                <a:effectLst/>
                <a:latin typeface="+mn-lt"/>
                <a:ea typeface="ＭＳ 明朝"/>
                <a:cs typeface="Times New Roman"/>
              </a:rPr>
              <a:t>delenit</a:t>
            </a:r>
            <a:r>
              <a:rPr lang="en-US" sz="1400" dirty="0">
                <a:effectLst/>
                <a:latin typeface="+mn-lt"/>
                <a:ea typeface="ＭＳ 明朝"/>
                <a:cs typeface="Times New Roman"/>
              </a:rPr>
              <a:t> </a:t>
            </a:r>
            <a:r>
              <a:rPr lang="en-US" sz="1400" dirty="0" err="1">
                <a:effectLst/>
                <a:latin typeface="+mn-lt"/>
                <a:ea typeface="ＭＳ 明朝"/>
                <a:cs typeface="Times New Roman"/>
              </a:rPr>
              <a:t>augue</a:t>
            </a:r>
            <a:r>
              <a:rPr lang="en-US" sz="1400" dirty="0">
                <a:effectLst/>
                <a:latin typeface="+mn-lt"/>
                <a:ea typeface="ＭＳ 明朝"/>
                <a:cs typeface="Times New Roman"/>
              </a:rPr>
              <a:t> </a:t>
            </a:r>
            <a:r>
              <a:rPr lang="en-US" sz="1400" dirty="0" err="1">
                <a:effectLst/>
                <a:latin typeface="+mn-lt"/>
                <a:ea typeface="ＭＳ 明朝"/>
                <a:cs typeface="Times New Roman"/>
              </a:rPr>
              <a:t>duis</a:t>
            </a:r>
            <a:r>
              <a:rPr lang="en-US" sz="1400" dirty="0">
                <a:effectLst/>
                <a:latin typeface="+mn-lt"/>
                <a:ea typeface="ＭＳ 明朝"/>
                <a:cs typeface="Times New Roman"/>
              </a:rPr>
              <a:t> </a:t>
            </a:r>
            <a:r>
              <a:rPr lang="en-US" sz="1400" dirty="0" err="1">
                <a:effectLst/>
                <a:latin typeface="+mn-lt"/>
                <a:ea typeface="ＭＳ 明朝"/>
                <a:cs typeface="Times New Roman"/>
              </a:rPr>
              <a:t>dolore</a:t>
            </a:r>
            <a:r>
              <a:rPr lang="en-US" sz="1400" dirty="0">
                <a:effectLst/>
                <a:latin typeface="+mn-lt"/>
                <a:ea typeface="ＭＳ 明朝"/>
                <a:cs typeface="Times New Roman"/>
              </a:rPr>
              <a:t> </a:t>
            </a:r>
            <a:r>
              <a:rPr lang="en-US" sz="1400" dirty="0" err="1">
                <a:effectLst/>
                <a:latin typeface="+mn-lt"/>
                <a:ea typeface="ＭＳ 明朝"/>
                <a:cs typeface="Times New Roman"/>
              </a:rPr>
              <a:t>te</a:t>
            </a:r>
            <a:r>
              <a:rPr lang="en-US" sz="1400" dirty="0">
                <a:effectLst/>
                <a:latin typeface="+mn-lt"/>
                <a:ea typeface="ＭＳ 明朝"/>
                <a:cs typeface="Times New Roman"/>
              </a:rPr>
              <a:t> </a:t>
            </a:r>
            <a:r>
              <a:rPr lang="en-US" sz="1400" dirty="0" err="1">
                <a:effectLst/>
                <a:latin typeface="+mn-lt"/>
                <a:ea typeface="ＭＳ 明朝"/>
                <a:cs typeface="Times New Roman"/>
              </a:rPr>
              <a:t>feugait</a:t>
            </a:r>
            <a:r>
              <a:rPr lang="en-US" sz="1400" dirty="0">
                <a:effectLst/>
                <a:latin typeface="+mn-lt"/>
                <a:ea typeface="ＭＳ 明朝"/>
                <a:cs typeface="Times New Roman"/>
              </a:rPr>
              <a:t> </a:t>
            </a:r>
            <a:r>
              <a:rPr lang="en-US" sz="1400" dirty="0" err="1">
                <a:effectLst/>
                <a:latin typeface="+mn-lt"/>
                <a:ea typeface="ＭＳ 明朝"/>
                <a:cs typeface="Times New Roman"/>
              </a:rPr>
              <a:t>nulla</a:t>
            </a:r>
            <a:r>
              <a:rPr lang="en-US" sz="1400" dirty="0">
                <a:effectLst/>
                <a:latin typeface="+mn-lt"/>
                <a:ea typeface="ＭＳ 明朝"/>
                <a:cs typeface="Times New Roman"/>
              </a:rPr>
              <a:t> </a:t>
            </a:r>
            <a:r>
              <a:rPr lang="en-US" sz="1400" dirty="0" err="1">
                <a:effectLst/>
                <a:latin typeface="+mn-lt"/>
                <a:ea typeface="ＭＳ 明朝"/>
                <a:cs typeface="Times New Roman"/>
              </a:rPr>
              <a:t>facilisi</a:t>
            </a:r>
            <a:r>
              <a:rPr lang="en-US" sz="1400" dirty="0">
                <a:effectLst/>
                <a:latin typeface="+mn-lt"/>
                <a:ea typeface="ＭＳ 明朝"/>
                <a:cs typeface="Times New Roman"/>
              </a:rPr>
              <a:t>. </a:t>
            </a:r>
          </a:p>
          <a:p>
            <a:r>
              <a:rPr lang="en-US" sz="1400" dirty="0">
                <a:effectLst/>
                <a:latin typeface="+mn-lt"/>
                <a:ea typeface="ＭＳ 明朝"/>
                <a:cs typeface="Times New Roman"/>
              </a:rPr>
              <a:t>Nam liber </a:t>
            </a:r>
            <a:r>
              <a:rPr lang="en-US" sz="1400" dirty="0" err="1">
                <a:effectLst/>
                <a:latin typeface="+mn-lt"/>
                <a:ea typeface="ＭＳ 明朝"/>
                <a:cs typeface="Times New Roman"/>
              </a:rPr>
              <a:t>tempor</a:t>
            </a:r>
            <a:r>
              <a:rPr lang="en-US" sz="1400" dirty="0">
                <a:effectLst/>
                <a:latin typeface="+mn-lt"/>
                <a:ea typeface="ＭＳ 明朝"/>
                <a:cs typeface="Times New Roman"/>
              </a:rPr>
              <a:t> cum </a:t>
            </a:r>
            <a:r>
              <a:rPr lang="en-US" sz="1400" dirty="0" err="1">
                <a:effectLst/>
                <a:latin typeface="+mn-lt"/>
                <a:ea typeface="ＭＳ 明朝"/>
                <a:cs typeface="Times New Roman"/>
              </a:rPr>
              <a:t>soluta</a:t>
            </a:r>
            <a:r>
              <a:rPr lang="en-US" sz="1400" dirty="0">
                <a:effectLst/>
                <a:latin typeface="+mn-lt"/>
                <a:ea typeface="ＭＳ 明朝"/>
                <a:cs typeface="Times New Roman"/>
              </a:rPr>
              <a:t> </a:t>
            </a:r>
            <a:r>
              <a:rPr lang="en-US" sz="1400" dirty="0" err="1">
                <a:effectLst/>
                <a:latin typeface="+mn-lt"/>
                <a:ea typeface="ＭＳ 明朝"/>
                <a:cs typeface="Times New Roman"/>
              </a:rPr>
              <a:t>nobis</a:t>
            </a:r>
            <a:r>
              <a:rPr lang="en-US" sz="1400" dirty="0">
                <a:effectLst/>
                <a:latin typeface="+mn-lt"/>
                <a:ea typeface="ＭＳ 明朝"/>
                <a:cs typeface="Times New Roman"/>
              </a:rPr>
              <a:t> </a:t>
            </a:r>
            <a:r>
              <a:rPr lang="en-US" sz="1400" dirty="0" err="1">
                <a:effectLst/>
                <a:latin typeface="+mn-lt"/>
                <a:ea typeface="ＭＳ 明朝"/>
                <a:cs typeface="Times New Roman"/>
              </a:rPr>
              <a:t>eleifend</a:t>
            </a:r>
            <a:r>
              <a:rPr lang="en-US" sz="1400" dirty="0">
                <a:effectLst/>
                <a:latin typeface="+mn-lt"/>
                <a:ea typeface="ＭＳ 明朝"/>
                <a:cs typeface="Times New Roman"/>
              </a:rPr>
              <a:t> option </a:t>
            </a:r>
            <a:r>
              <a:rPr lang="en-US" sz="1400" dirty="0" err="1">
                <a:effectLst/>
                <a:latin typeface="+mn-lt"/>
                <a:ea typeface="ＭＳ 明朝"/>
                <a:cs typeface="Times New Roman"/>
              </a:rPr>
              <a:t>congue</a:t>
            </a:r>
            <a:r>
              <a:rPr lang="en-US" sz="1400" dirty="0">
                <a:effectLst/>
                <a:latin typeface="+mn-lt"/>
                <a:ea typeface="ＭＳ 明朝"/>
                <a:cs typeface="Times New Roman"/>
              </a:rPr>
              <a:t> </a:t>
            </a:r>
            <a:r>
              <a:rPr lang="en-US" sz="1400" dirty="0" err="1">
                <a:effectLst/>
                <a:latin typeface="+mn-lt"/>
                <a:ea typeface="ＭＳ 明朝"/>
                <a:cs typeface="Times New Roman"/>
              </a:rPr>
              <a:t>nihil</a:t>
            </a:r>
            <a:r>
              <a:rPr lang="en-US" sz="1400" dirty="0">
                <a:effectLst/>
                <a:latin typeface="+mn-lt"/>
                <a:ea typeface="ＭＳ 明朝"/>
                <a:cs typeface="Times New Roman"/>
              </a:rPr>
              <a:t> </a:t>
            </a:r>
            <a:r>
              <a:rPr lang="en-US" sz="1400" dirty="0" err="1">
                <a:effectLst/>
                <a:latin typeface="+mn-lt"/>
                <a:ea typeface="ＭＳ 明朝"/>
                <a:cs typeface="Times New Roman"/>
              </a:rPr>
              <a:t>imperdiet</a:t>
            </a:r>
            <a:r>
              <a:rPr lang="en-US" sz="1400" dirty="0">
                <a:effectLst/>
                <a:latin typeface="+mn-lt"/>
                <a:ea typeface="ＭＳ 明朝"/>
                <a:cs typeface="Times New Roman"/>
              </a:rPr>
              <a:t> doming id quod </a:t>
            </a:r>
            <a:r>
              <a:rPr lang="en-US" sz="1400" dirty="0" err="1">
                <a:effectLst/>
                <a:latin typeface="+mn-lt"/>
                <a:ea typeface="ＭＳ 明朝"/>
                <a:cs typeface="Times New Roman"/>
              </a:rPr>
              <a:t>mazim</a:t>
            </a:r>
            <a:r>
              <a:rPr lang="en-US" sz="1400" dirty="0">
                <a:effectLst/>
                <a:latin typeface="+mn-lt"/>
                <a:ea typeface="ＭＳ 明朝"/>
                <a:cs typeface="Times New Roman"/>
              </a:rPr>
              <a:t> </a:t>
            </a:r>
            <a:r>
              <a:rPr lang="en-US" sz="1400" dirty="0" err="1">
                <a:effectLst/>
                <a:latin typeface="+mn-lt"/>
                <a:ea typeface="ＭＳ 明朝"/>
                <a:cs typeface="Times New Roman"/>
              </a:rPr>
              <a:t>placerat</a:t>
            </a:r>
            <a:r>
              <a:rPr lang="en-US" sz="1400" dirty="0">
                <a:effectLst/>
                <a:latin typeface="+mn-lt"/>
                <a:ea typeface="ＭＳ 明朝"/>
                <a:cs typeface="Times New Roman"/>
              </a:rPr>
              <a:t> facer </a:t>
            </a:r>
            <a:r>
              <a:rPr lang="en-US" sz="1400" dirty="0" err="1">
                <a:effectLst/>
                <a:latin typeface="+mn-lt"/>
                <a:ea typeface="ＭＳ 明朝"/>
                <a:cs typeface="Times New Roman"/>
              </a:rPr>
              <a:t>possim</a:t>
            </a:r>
            <a:r>
              <a:rPr lang="en-US" sz="1400" dirty="0">
                <a:effectLst/>
                <a:latin typeface="+mn-lt"/>
                <a:ea typeface="ＭＳ 明朝"/>
                <a:cs typeface="Times New Roman"/>
              </a:rPr>
              <a:t> </a:t>
            </a:r>
            <a:r>
              <a:rPr lang="en-US" sz="1400" dirty="0" err="1">
                <a:effectLst/>
                <a:latin typeface="+mn-lt"/>
                <a:ea typeface="ＭＳ 明朝"/>
                <a:cs typeface="Times New Roman"/>
              </a:rPr>
              <a:t>assum</a:t>
            </a:r>
            <a:r>
              <a:rPr lang="en-US" sz="1400" dirty="0">
                <a:effectLst/>
                <a:latin typeface="+mn-lt"/>
                <a:ea typeface="ＭＳ 明朝"/>
                <a:cs typeface="Times New Roman"/>
              </a:rPr>
              <a:t>. </a:t>
            </a:r>
          </a:p>
          <a:p>
            <a:r>
              <a:rPr lang="en-US" sz="1400" dirty="0" err="1">
                <a:effectLst/>
                <a:latin typeface="+mn-lt"/>
                <a:ea typeface="ＭＳ 明朝"/>
                <a:cs typeface="Times New Roman"/>
              </a:rPr>
              <a:t>Typi</a:t>
            </a:r>
            <a:r>
              <a:rPr lang="en-US" sz="1400" dirty="0">
                <a:effectLst/>
                <a:latin typeface="+mn-lt"/>
                <a:ea typeface="ＭＳ 明朝"/>
                <a:cs typeface="Times New Roman"/>
              </a:rPr>
              <a:t> non </a:t>
            </a:r>
            <a:r>
              <a:rPr lang="en-US" sz="1400" dirty="0" err="1">
                <a:effectLst/>
                <a:latin typeface="+mn-lt"/>
                <a:ea typeface="ＭＳ 明朝"/>
                <a:cs typeface="Times New Roman"/>
              </a:rPr>
              <a:t>habent</a:t>
            </a:r>
            <a:r>
              <a:rPr lang="en-US" sz="1400" dirty="0">
                <a:effectLst/>
                <a:latin typeface="+mn-lt"/>
                <a:ea typeface="ＭＳ 明朝"/>
                <a:cs typeface="Times New Roman"/>
              </a:rPr>
              <a:t> </a:t>
            </a:r>
            <a:r>
              <a:rPr lang="en-US" sz="1400" dirty="0" err="1">
                <a:effectLst/>
                <a:latin typeface="+mn-lt"/>
                <a:ea typeface="ＭＳ 明朝"/>
                <a:cs typeface="Times New Roman"/>
              </a:rPr>
              <a:t>claritatem</a:t>
            </a:r>
            <a:r>
              <a:rPr lang="en-US" sz="1400" dirty="0">
                <a:effectLst/>
                <a:latin typeface="+mn-lt"/>
                <a:ea typeface="ＭＳ 明朝"/>
                <a:cs typeface="Times New Roman"/>
              </a:rPr>
              <a:t> </a:t>
            </a:r>
            <a:r>
              <a:rPr lang="en-US" sz="1400" dirty="0" err="1">
                <a:effectLst/>
                <a:latin typeface="+mn-lt"/>
                <a:ea typeface="ＭＳ 明朝"/>
                <a:cs typeface="Times New Roman"/>
              </a:rPr>
              <a:t>insitam</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usus</a:t>
            </a:r>
            <a:r>
              <a:rPr lang="en-US" sz="1400" dirty="0">
                <a:effectLst/>
                <a:latin typeface="+mn-lt"/>
                <a:ea typeface="ＭＳ 明朝"/>
                <a:cs typeface="Times New Roman"/>
              </a:rPr>
              <a:t> </a:t>
            </a:r>
            <a:r>
              <a:rPr lang="en-US" sz="1400" dirty="0" err="1">
                <a:effectLst/>
                <a:latin typeface="+mn-lt"/>
                <a:ea typeface="ＭＳ 明朝"/>
                <a:cs typeface="Times New Roman"/>
              </a:rPr>
              <a:t>legentis</a:t>
            </a:r>
            <a:r>
              <a:rPr lang="en-US" sz="1400" dirty="0">
                <a:effectLst/>
                <a:latin typeface="+mn-lt"/>
                <a:ea typeface="ＭＳ 明朝"/>
                <a:cs typeface="Times New Roman"/>
              </a:rPr>
              <a:t> in </a:t>
            </a:r>
            <a:r>
              <a:rPr lang="en-US" sz="1400" dirty="0" err="1">
                <a:effectLst/>
                <a:latin typeface="+mn-lt"/>
                <a:ea typeface="ＭＳ 明朝"/>
                <a:cs typeface="Times New Roman"/>
              </a:rPr>
              <a:t>iis</a:t>
            </a:r>
            <a:r>
              <a:rPr lang="en-US" sz="1400" dirty="0">
                <a:effectLst/>
                <a:latin typeface="+mn-lt"/>
                <a:ea typeface="ＭＳ 明朝"/>
                <a:cs typeface="Times New Roman"/>
              </a:rPr>
              <a:t> qui </a:t>
            </a:r>
            <a:r>
              <a:rPr lang="en-US" sz="1400" dirty="0" err="1">
                <a:effectLst/>
                <a:latin typeface="+mn-lt"/>
                <a:ea typeface="ＭＳ 明朝"/>
                <a:cs typeface="Times New Roman"/>
              </a:rPr>
              <a:t>facit</a:t>
            </a:r>
            <a:r>
              <a:rPr lang="en-US" sz="1400" dirty="0">
                <a:effectLst/>
                <a:latin typeface="+mn-lt"/>
                <a:ea typeface="ＭＳ 明朝"/>
                <a:cs typeface="Times New Roman"/>
              </a:rPr>
              <a:t> </a:t>
            </a:r>
            <a:r>
              <a:rPr lang="en-US" sz="1400" dirty="0" err="1">
                <a:effectLst/>
                <a:latin typeface="+mn-lt"/>
                <a:ea typeface="ＭＳ 明朝"/>
                <a:cs typeface="Times New Roman"/>
              </a:rPr>
              <a:t>eorum</a:t>
            </a:r>
            <a:r>
              <a:rPr lang="en-US" sz="1400" dirty="0">
                <a:effectLst/>
                <a:latin typeface="+mn-lt"/>
                <a:ea typeface="ＭＳ 明朝"/>
                <a:cs typeface="Times New Roman"/>
              </a:rPr>
              <a:t> </a:t>
            </a:r>
            <a:r>
              <a:rPr lang="en-US" sz="1400" dirty="0" err="1">
                <a:effectLst/>
                <a:latin typeface="+mn-lt"/>
                <a:ea typeface="ＭＳ 明朝"/>
                <a:cs typeface="Times New Roman"/>
              </a:rPr>
              <a:t>claritatem</a:t>
            </a:r>
            <a:r>
              <a:rPr lang="en-US" sz="1400" dirty="0">
                <a:effectLst/>
                <a:latin typeface="+mn-lt"/>
                <a:ea typeface="ＭＳ 明朝"/>
                <a:cs typeface="Times New Roman"/>
              </a:rPr>
              <a:t>. </a:t>
            </a:r>
            <a:r>
              <a:rPr lang="en-US" sz="1400" dirty="0" err="1">
                <a:effectLst/>
                <a:latin typeface="+mn-lt"/>
                <a:ea typeface="ＭＳ 明朝"/>
                <a:cs typeface="Times New Roman"/>
              </a:rPr>
              <a:t>Investigationes</a:t>
            </a:r>
            <a:r>
              <a:rPr lang="en-US" sz="1400" dirty="0">
                <a:effectLst/>
                <a:latin typeface="+mn-lt"/>
                <a:ea typeface="ＭＳ 明朝"/>
                <a:cs typeface="Times New Roman"/>
              </a:rPr>
              <a:t> </a:t>
            </a:r>
            <a:r>
              <a:rPr lang="en-US" sz="1400" dirty="0" err="1">
                <a:effectLst/>
                <a:latin typeface="+mn-lt"/>
                <a:ea typeface="ＭＳ 明朝"/>
                <a:cs typeface="Times New Roman"/>
              </a:rPr>
              <a:t>demonstraverunt</a:t>
            </a:r>
            <a:r>
              <a:rPr lang="en-US" sz="1400" dirty="0">
                <a:effectLst/>
                <a:latin typeface="+mn-lt"/>
                <a:ea typeface="ＭＳ 明朝"/>
                <a:cs typeface="Times New Roman"/>
              </a:rPr>
              <a:t> </a:t>
            </a:r>
            <a:r>
              <a:rPr lang="en-US" sz="1400" dirty="0" err="1">
                <a:effectLst/>
                <a:latin typeface="+mn-lt"/>
                <a:ea typeface="ＭＳ 明朝"/>
                <a:cs typeface="Times New Roman"/>
              </a:rPr>
              <a:t>lectores</a:t>
            </a:r>
            <a:r>
              <a:rPr lang="en-US" sz="1400" dirty="0">
                <a:effectLst/>
                <a:latin typeface="+mn-lt"/>
                <a:ea typeface="ＭＳ 明朝"/>
                <a:cs typeface="Times New Roman"/>
              </a:rPr>
              <a:t> </a:t>
            </a:r>
            <a:r>
              <a:rPr lang="en-US" sz="1400" dirty="0" err="1">
                <a:effectLst/>
                <a:latin typeface="+mn-lt"/>
                <a:ea typeface="ＭＳ 明朝"/>
                <a:cs typeface="Times New Roman"/>
              </a:rPr>
              <a:t>legere</a:t>
            </a:r>
            <a:r>
              <a:rPr lang="en-US" sz="1400" dirty="0">
                <a:effectLst/>
                <a:latin typeface="+mn-lt"/>
                <a:ea typeface="ＭＳ 明朝"/>
                <a:cs typeface="Times New Roman"/>
              </a:rPr>
              <a:t> me </a:t>
            </a:r>
            <a:r>
              <a:rPr lang="en-US" sz="1400" dirty="0" err="1">
                <a:effectLst/>
                <a:latin typeface="+mn-lt"/>
                <a:ea typeface="ＭＳ 明朝"/>
                <a:cs typeface="Times New Roman"/>
              </a:rPr>
              <a:t>lius</a:t>
            </a:r>
            <a:r>
              <a:rPr lang="en-US" sz="1400" dirty="0">
                <a:effectLst/>
                <a:latin typeface="+mn-lt"/>
                <a:ea typeface="ＭＳ 明朝"/>
                <a:cs typeface="Times New Roman"/>
              </a:rPr>
              <a:t> quod ii </a:t>
            </a:r>
            <a:r>
              <a:rPr lang="en-US" sz="1400" dirty="0" err="1">
                <a:effectLst/>
                <a:latin typeface="+mn-lt"/>
                <a:ea typeface="ＭＳ 明朝"/>
                <a:cs typeface="Times New Roman"/>
              </a:rPr>
              <a:t>legunt</a:t>
            </a:r>
            <a:r>
              <a:rPr lang="en-US" sz="1400" dirty="0">
                <a:effectLst/>
                <a:latin typeface="+mn-lt"/>
                <a:ea typeface="ＭＳ 明朝"/>
                <a:cs typeface="Times New Roman"/>
              </a:rPr>
              <a:t> </a:t>
            </a:r>
            <a:r>
              <a:rPr lang="en-US" sz="1400" dirty="0" err="1">
                <a:effectLst/>
                <a:latin typeface="+mn-lt"/>
                <a:ea typeface="ＭＳ 明朝"/>
                <a:cs typeface="Times New Roman"/>
              </a:rPr>
              <a:t>saepius</a:t>
            </a:r>
            <a:r>
              <a:rPr lang="en-US" sz="1400" dirty="0">
                <a:effectLst/>
                <a:latin typeface="+mn-lt"/>
                <a:ea typeface="ＭＳ 明朝"/>
                <a:cs typeface="Times New Roman"/>
              </a:rPr>
              <a:t>. </a:t>
            </a:r>
            <a:r>
              <a:rPr lang="en-US" sz="1400" dirty="0" err="1">
                <a:effectLst/>
                <a:latin typeface="+mn-lt"/>
                <a:ea typeface="ＭＳ 明朝"/>
                <a:cs typeface="Times New Roman"/>
              </a:rPr>
              <a:t>Claritas</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etiam</a:t>
            </a:r>
            <a:r>
              <a:rPr lang="en-US" sz="1400" dirty="0">
                <a:effectLst/>
                <a:latin typeface="+mn-lt"/>
                <a:ea typeface="ＭＳ 明朝"/>
                <a:cs typeface="Times New Roman"/>
              </a:rPr>
              <a:t> </a:t>
            </a:r>
            <a:r>
              <a:rPr lang="en-US" sz="1400" dirty="0" err="1">
                <a:effectLst/>
                <a:latin typeface="+mn-lt"/>
                <a:ea typeface="ＭＳ 明朝"/>
                <a:cs typeface="Times New Roman"/>
              </a:rPr>
              <a:t>processus</a:t>
            </a:r>
            <a:r>
              <a:rPr lang="en-US" sz="1400" dirty="0">
                <a:effectLst/>
                <a:latin typeface="+mn-lt"/>
                <a:ea typeface="ＭＳ 明朝"/>
                <a:cs typeface="Times New Roman"/>
              </a:rPr>
              <a:t> </a:t>
            </a:r>
            <a:r>
              <a:rPr lang="en-US" sz="1400" dirty="0" err="1">
                <a:effectLst/>
                <a:latin typeface="+mn-lt"/>
                <a:ea typeface="ＭＳ 明朝"/>
                <a:cs typeface="Times New Roman"/>
              </a:rPr>
              <a:t>dynamicus</a:t>
            </a:r>
            <a:r>
              <a:rPr lang="en-US" sz="1400" dirty="0">
                <a:effectLst/>
                <a:latin typeface="+mn-lt"/>
                <a:ea typeface="ＭＳ 明朝"/>
                <a:cs typeface="Times New Roman"/>
              </a:rPr>
              <a:t>, qui sequitur </a:t>
            </a:r>
            <a:r>
              <a:rPr lang="en-US" sz="1400" dirty="0" err="1">
                <a:effectLst/>
                <a:latin typeface="+mn-lt"/>
                <a:ea typeface="ＭＳ 明朝"/>
                <a:cs typeface="Times New Roman"/>
              </a:rPr>
              <a:t>mutationem</a:t>
            </a:r>
            <a:r>
              <a:rPr lang="en-US" sz="1400" dirty="0">
                <a:effectLst/>
                <a:latin typeface="+mn-lt"/>
                <a:ea typeface="ＭＳ 明朝"/>
                <a:cs typeface="Times New Roman"/>
              </a:rPr>
              <a:t> </a:t>
            </a:r>
            <a:r>
              <a:rPr lang="en-US" sz="1400" dirty="0" err="1">
                <a:effectLst/>
                <a:latin typeface="+mn-lt"/>
                <a:ea typeface="ＭＳ 明朝"/>
                <a:cs typeface="Times New Roman"/>
              </a:rPr>
              <a:t>consuetudium</a:t>
            </a:r>
            <a:r>
              <a:rPr lang="en-US" sz="1400" dirty="0">
                <a:effectLst/>
                <a:latin typeface="+mn-lt"/>
                <a:ea typeface="ＭＳ 明朝"/>
                <a:cs typeface="Times New Roman"/>
              </a:rPr>
              <a:t> </a:t>
            </a:r>
            <a:r>
              <a:rPr lang="en-US" sz="1400" dirty="0" err="1">
                <a:effectLst/>
                <a:latin typeface="+mn-lt"/>
                <a:ea typeface="ＭＳ 明朝"/>
                <a:cs typeface="Times New Roman"/>
              </a:rPr>
              <a:t>lectorum</a:t>
            </a:r>
            <a:r>
              <a:rPr lang="en-US" sz="1400" dirty="0">
                <a:effectLst/>
                <a:latin typeface="+mn-lt"/>
                <a:ea typeface="ＭＳ 明朝"/>
                <a:cs typeface="Times New Roman"/>
              </a:rPr>
              <a:t>. </a:t>
            </a:r>
          </a:p>
          <a:p>
            <a:r>
              <a:rPr lang="en-US" sz="1400" dirty="0" err="1">
                <a:effectLst/>
                <a:latin typeface="+mn-lt"/>
                <a:ea typeface="ＭＳ 明朝"/>
                <a:cs typeface="Times New Roman"/>
              </a:rPr>
              <a:t>Mirum</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notare</a:t>
            </a:r>
            <a:r>
              <a:rPr lang="en-US" sz="1400" dirty="0">
                <a:effectLst/>
                <a:latin typeface="+mn-lt"/>
                <a:ea typeface="ＭＳ 明朝"/>
                <a:cs typeface="Times New Roman"/>
              </a:rPr>
              <a:t> quam </a:t>
            </a:r>
            <a:r>
              <a:rPr lang="en-US" sz="1400" dirty="0" err="1">
                <a:effectLst/>
                <a:latin typeface="+mn-lt"/>
                <a:ea typeface="ＭＳ 明朝"/>
                <a:cs typeface="Times New Roman"/>
              </a:rPr>
              <a:t>littera</a:t>
            </a:r>
            <a:r>
              <a:rPr lang="en-US" sz="1400" dirty="0">
                <a:effectLst/>
                <a:latin typeface="+mn-lt"/>
                <a:ea typeface="ＭＳ 明朝"/>
                <a:cs typeface="Times New Roman"/>
              </a:rPr>
              <a:t> </a:t>
            </a:r>
            <a:r>
              <a:rPr lang="en-US" sz="1400" dirty="0" err="1">
                <a:effectLst/>
                <a:latin typeface="+mn-lt"/>
                <a:ea typeface="ＭＳ 明朝"/>
                <a:cs typeface="Times New Roman"/>
              </a:rPr>
              <a:t>gothica</a:t>
            </a:r>
            <a:r>
              <a:rPr lang="en-US" sz="1400" dirty="0">
                <a:effectLst/>
                <a:latin typeface="+mn-lt"/>
                <a:ea typeface="ＭＳ 明朝"/>
                <a:cs typeface="Times New Roman"/>
              </a:rPr>
              <a:t>, quam </a:t>
            </a:r>
            <a:r>
              <a:rPr lang="en-US" sz="1400" dirty="0" err="1">
                <a:effectLst/>
                <a:latin typeface="+mn-lt"/>
                <a:ea typeface="ＭＳ 明朝"/>
                <a:cs typeface="Times New Roman"/>
              </a:rPr>
              <a:t>nunc</a:t>
            </a:r>
            <a:r>
              <a:rPr lang="en-US" sz="1400" dirty="0">
                <a:effectLst/>
                <a:latin typeface="+mn-lt"/>
                <a:ea typeface="ＭＳ 明朝"/>
                <a:cs typeface="Times New Roman"/>
              </a:rPr>
              <a:t> </a:t>
            </a:r>
            <a:r>
              <a:rPr lang="en-US" sz="1400" dirty="0" err="1">
                <a:effectLst/>
                <a:latin typeface="+mn-lt"/>
                <a:ea typeface="ＭＳ 明朝"/>
                <a:cs typeface="Times New Roman"/>
              </a:rPr>
              <a:t>putamus</a:t>
            </a:r>
            <a:r>
              <a:rPr lang="en-US" sz="1400" dirty="0">
                <a:effectLst/>
                <a:latin typeface="+mn-lt"/>
                <a:ea typeface="ＭＳ 明朝"/>
                <a:cs typeface="Times New Roman"/>
              </a:rPr>
              <a:t> </a:t>
            </a:r>
            <a:r>
              <a:rPr lang="en-US" sz="1400" dirty="0" err="1">
                <a:effectLst/>
                <a:latin typeface="+mn-lt"/>
                <a:ea typeface="ＭＳ 明朝"/>
                <a:cs typeface="Times New Roman"/>
              </a:rPr>
              <a:t>parum</a:t>
            </a:r>
            <a:r>
              <a:rPr lang="en-US" sz="1400" dirty="0">
                <a:effectLst/>
                <a:latin typeface="+mn-lt"/>
                <a:ea typeface="ＭＳ 明朝"/>
                <a:cs typeface="Times New Roman"/>
              </a:rPr>
              <a:t> </a:t>
            </a:r>
            <a:r>
              <a:rPr lang="en-US" sz="1400" dirty="0" err="1">
                <a:effectLst/>
                <a:latin typeface="+mn-lt"/>
                <a:ea typeface="ＭＳ 明朝"/>
                <a:cs typeface="Times New Roman"/>
              </a:rPr>
              <a:t>claram</a:t>
            </a:r>
            <a:r>
              <a:rPr lang="en-US" sz="1400" dirty="0">
                <a:effectLst/>
                <a:latin typeface="+mn-lt"/>
                <a:ea typeface="ＭＳ 明朝"/>
                <a:cs typeface="Times New Roman"/>
              </a:rPr>
              <a:t>, </a:t>
            </a:r>
            <a:r>
              <a:rPr lang="en-US" sz="1400" dirty="0" err="1">
                <a:effectLst/>
                <a:latin typeface="+mn-lt"/>
                <a:ea typeface="ＭＳ 明朝"/>
                <a:cs typeface="Times New Roman"/>
              </a:rPr>
              <a:t>anteposuerit</a:t>
            </a:r>
            <a:r>
              <a:rPr lang="en-US" sz="1400" dirty="0">
                <a:effectLst/>
                <a:latin typeface="+mn-lt"/>
                <a:ea typeface="ＭＳ 明朝"/>
                <a:cs typeface="Times New Roman"/>
              </a:rPr>
              <a:t> </a:t>
            </a:r>
            <a:r>
              <a:rPr lang="en-US" sz="1400" dirty="0" err="1">
                <a:effectLst/>
                <a:latin typeface="+mn-lt"/>
                <a:ea typeface="ＭＳ 明朝"/>
                <a:cs typeface="Times New Roman"/>
              </a:rPr>
              <a:t>litterarum</a:t>
            </a:r>
            <a:r>
              <a:rPr lang="en-US" sz="1400" dirty="0">
                <a:effectLst/>
                <a:latin typeface="+mn-lt"/>
                <a:ea typeface="ＭＳ 明朝"/>
                <a:cs typeface="Times New Roman"/>
              </a:rPr>
              <a:t> </a:t>
            </a:r>
            <a:r>
              <a:rPr lang="en-US" sz="1400" dirty="0" err="1">
                <a:effectLst/>
                <a:latin typeface="+mn-lt"/>
                <a:ea typeface="ＭＳ 明朝"/>
                <a:cs typeface="Times New Roman"/>
              </a:rPr>
              <a:t>formas</a:t>
            </a:r>
            <a:r>
              <a:rPr lang="en-US" sz="1400" dirty="0">
                <a:effectLst/>
                <a:latin typeface="+mn-lt"/>
                <a:ea typeface="ＭＳ 明朝"/>
                <a:cs typeface="Times New Roman"/>
              </a:rPr>
              <a:t> </a:t>
            </a:r>
            <a:r>
              <a:rPr lang="en-US" sz="1400" dirty="0" err="1">
                <a:effectLst/>
                <a:latin typeface="+mn-lt"/>
                <a:ea typeface="ＭＳ 明朝"/>
                <a:cs typeface="Times New Roman"/>
              </a:rPr>
              <a:t>humanitatis</a:t>
            </a:r>
            <a:r>
              <a:rPr lang="en-US" sz="1400" dirty="0">
                <a:effectLst/>
                <a:latin typeface="+mn-lt"/>
                <a:ea typeface="ＭＳ 明朝"/>
                <a:cs typeface="Times New Roman"/>
              </a:rPr>
              <a:t> per </a:t>
            </a:r>
            <a:r>
              <a:rPr lang="en-US" sz="1400" dirty="0" err="1">
                <a:effectLst/>
                <a:latin typeface="+mn-lt"/>
                <a:ea typeface="ＭＳ 明朝"/>
                <a:cs typeface="Times New Roman"/>
              </a:rPr>
              <a:t>seacula</a:t>
            </a:r>
            <a:r>
              <a:rPr lang="en-US" sz="1400" dirty="0">
                <a:effectLst/>
                <a:latin typeface="+mn-lt"/>
                <a:ea typeface="ＭＳ 明朝"/>
                <a:cs typeface="Times New Roman"/>
              </a:rPr>
              <a:t> </a:t>
            </a:r>
            <a:r>
              <a:rPr lang="en-US" sz="1400" dirty="0" err="1">
                <a:effectLst/>
                <a:latin typeface="+mn-lt"/>
                <a:ea typeface="ＭＳ 明朝"/>
                <a:cs typeface="Times New Roman"/>
              </a:rPr>
              <a:t>quarta</a:t>
            </a:r>
            <a:r>
              <a:rPr lang="en-US" sz="1400" dirty="0">
                <a:effectLst/>
                <a:latin typeface="+mn-lt"/>
                <a:ea typeface="ＭＳ 明朝"/>
                <a:cs typeface="Times New Roman"/>
              </a:rPr>
              <a:t> </a:t>
            </a:r>
            <a:r>
              <a:rPr lang="en-US" sz="1400" dirty="0" err="1">
                <a:effectLst/>
                <a:latin typeface="+mn-lt"/>
                <a:ea typeface="ＭＳ 明朝"/>
                <a:cs typeface="Times New Roman"/>
              </a:rPr>
              <a:t>decima</a:t>
            </a:r>
            <a:r>
              <a:rPr lang="en-US" sz="1400" dirty="0">
                <a:effectLst/>
                <a:latin typeface="+mn-lt"/>
                <a:ea typeface="ＭＳ 明朝"/>
                <a:cs typeface="Times New Roman"/>
              </a:rPr>
              <a:t> et </a:t>
            </a:r>
            <a:r>
              <a:rPr lang="en-US" sz="1400" dirty="0" err="1">
                <a:effectLst/>
                <a:latin typeface="+mn-lt"/>
                <a:ea typeface="ＭＳ 明朝"/>
                <a:cs typeface="Times New Roman"/>
              </a:rPr>
              <a:t>quinta</a:t>
            </a:r>
            <a:r>
              <a:rPr lang="en-US" sz="1400" dirty="0">
                <a:effectLst/>
                <a:latin typeface="+mn-lt"/>
                <a:ea typeface="ＭＳ 明朝"/>
                <a:cs typeface="Times New Roman"/>
              </a:rPr>
              <a:t> </a:t>
            </a:r>
            <a:r>
              <a:rPr lang="en-US" sz="1400" dirty="0" err="1">
                <a:effectLst/>
                <a:latin typeface="+mn-lt"/>
                <a:ea typeface="ＭＳ 明朝"/>
                <a:cs typeface="Times New Roman"/>
              </a:rPr>
              <a:t>decima</a:t>
            </a:r>
            <a:r>
              <a:rPr lang="en-US" sz="1400" dirty="0">
                <a:effectLst/>
                <a:latin typeface="+mn-lt"/>
                <a:ea typeface="ＭＳ 明朝"/>
                <a:cs typeface="Times New Roman"/>
              </a:rPr>
              <a:t>. </a:t>
            </a:r>
            <a:r>
              <a:rPr lang="en-US" sz="1400" dirty="0" err="1">
                <a:effectLst/>
                <a:latin typeface="+mn-lt"/>
                <a:ea typeface="ＭＳ 明朝"/>
                <a:cs typeface="Times New Roman"/>
              </a:rPr>
              <a:t>Eodem</a:t>
            </a:r>
            <a:r>
              <a:rPr lang="en-US" sz="1400" dirty="0">
                <a:effectLst/>
                <a:latin typeface="+mn-lt"/>
                <a:ea typeface="ＭＳ 明朝"/>
                <a:cs typeface="Times New Roman"/>
              </a:rPr>
              <a:t> </a:t>
            </a:r>
            <a:r>
              <a:rPr lang="en-US" sz="1400" dirty="0" err="1">
                <a:effectLst/>
                <a:latin typeface="+mn-lt"/>
                <a:ea typeface="ＭＳ 明朝"/>
                <a:cs typeface="Times New Roman"/>
              </a:rPr>
              <a:t>modo</a:t>
            </a:r>
            <a:r>
              <a:rPr lang="en-US" sz="1400" dirty="0">
                <a:effectLst/>
                <a:latin typeface="+mn-lt"/>
                <a:ea typeface="ＭＳ 明朝"/>
                <a:cs typeface="Times New Roman"/>
              </a:rPr>
              <a:t> </a:t>
            </a:r>
            <a:r>
              <a:rPr lang="en-US" sz="1400" dirty="0" err="1">
                <a:effectLst/>
                <a:latin typeface="+mn-lt"/>
                <a:ea typeface="ＭＳ 明朝"/>
                <a:cs typeface="Times New Roman"/>
              </a:rPr>
              <a:t>typi</a:t>
            </a:r>
            <a:r>
              <a:rPr lang="en-US" sz="1400" dirty="0">
                <a:effectLst/>
                <a:latin typeface="+mn-lt"/>
                <a:ea typeface="ＭＳ 明朝"/>
                <a:cs typeface="Times New Roman"/>
              </a:rPr>
              <a:t>, qui </a:t>
            </a:r>
            <a:r>
              <a:rPr lang="en-US" sz="1400" dirty="0" err="1">
                <a:effectLst/>
                <a:latin typeface="+mn-lt"/>
                <a:ea typeface="ＭＳ 明朝"/>
                <a:cs typeface="Times New Roman"/>
              </a:rPr>
              <a:t>nunc</a:t>
            </a:r>
            <a:r>
              <a:rPr lang="en-US" sz="1400" dirty="0">
                <a:effectLst/>
                <a:latin typeface="+mn-lt"/>
                <a:ea typeface="ＭＳ 明朝"/>
                <a:cs typeface="Times New Roman"/>
              </a:rPr>
              <a:t> </a:t>
            </a:r>
            <a:r>
              <a:rPr lang="en-US" sz="1400" dirty="0" err="1">
                <a:effectLst/>
                <a:latin typeface="+mn-lt"/>
                <a:ea typeface="ＭＳ 明朝"/>
                <a:cs typeface="Times New Roman"/>
              </a:rPr>
              <a:t>nobis</a:t>
            </a:r>
            <a:r>
              <a:rPr lang="en-US" sz="1400" dirty="0">
                <a:effectLst/>
                <a:latin typeface="+mn-lt"/>
                <a:ea typeface="ＭＳ 明朝"/>
                <a:cs typeface="Times New Roman"/>
              </a:rPr>
              <a:t> </a:t>
            </a:r>
            <a:r>
              <a:rPr lang="en-US" sz="1400" dirty="0" err="1">
                <a:effectLst/>
                <a:latin typeface="+mn-lt"/>
                <a:ea typeface="ＭＳ 明朝"/>
                <a:cs typeface="Times New Roman"/>
              </a:rPr>
              <a:t>videntur</a:t>
            </a:r>
            <a:r>
              <a:rPr lang="en-US" sz="1400" dirty="0">
                <a:effectLst/>
                <a:latin typeface="+mn-lt"/>
                <a:ea typeface="ＭＳ 明朝"/>
                <a:cs typeface="Times New Roman"/>
              </a:rPr>
              <a:t> </a:t>
            </a:r>
            <a:r>
              <a:rPr lang="en-US" sz="1400" dirty="0" err="1">
                <a:effectLst/>
                <a:latin typeface="+mn-lt"/>
                <a:ea typeface="ＭＳ 明朝"/>
                <a:cs typeface="Times New Roman"/>
              </a:rPr>
              <a:t>parum</a:t>
            </a:r>
            <a:r>
              <a:rPr lang="en-US" sz="1400" dirty="0">
                <a:effectLst/>
                <a:latin typeface="+mn-lt"/>
                <a:ea typeface="ＭＳ 明朝"/>
                <a:cs typeface="Times New Roman"/>
              </a:rPr>
              <a:t> </a:t>
            </a:r>
            <a:r>
              <a:rPr lang="en-US" sz="1400" dirty="0" err="1">
                <a:effectLst/>
                <a:latin typeface="+mn-lt"/>
                <a:ea typeface="ＭＳ 明朝"/>
                <a:cs typeface="Times New Roman"/>
              </a:rPr>
              <a:t>clari</a:t>
            </a:r>
            <a:r>
              <a:rPr lang="en-US" sz="1400" dirty="0">
                <a:effectLst/>
                <a:latin typeface="+mn-lt"/>
                <a:ea typeface="ＭＳ 明朝"/>
                <a:cs typeface="Times New Roman"/>
              </a:rPr>
              <a:t>, </a:t>
            </a:r>
            <a:r>
              <a:rPr lang="en-US" sz="1400" dirty="0" err="1">
                <a:effectLst/>
                <a:latin typeface="+mn-lt"/>
                <a:ea typeface="ＭＳ 明朝"/>
                <a:cs typeface="Times New Roman"/>
              </a:rPr>
              <a:t>fiant</a:t>
            </a:r>
            <a:r>
              <a:rPr lang="en-US" sz="1400" dirty="0">
                <a:effectLst/>
                <a:latin typeface="+mn-lt"/>
                <a:ea typeface="ＭＳ 明朝"/>
                <a:cs typeface="Times New Roman"/>
              </a:rPr>
              <a:t> </a:t>
            </a:r>
            <a:r>
              <a:rPr lang="en-US" sz="1400" dirty="0" err="1">
                <a:effectLst/>
                <a:latin typeface="+mn-lt"/>
                <a:ea typeface="ＭＳ 明朝"/>
                <a:cs typeface="Times New Roman"/>
              </a:rPr>
              <a:t>sollemnes</a:t>
            </a:r>
            <a:r>
              <a:rPr lang="en-US" sz="1400" dirty="0">
                <a:effectLst/>
                <a:latin typeface="+mn-lt"/>
                <a:ea typeface="ＭＳ 明朝"/>
                <a:cs typeface="Times New Roman"/>
              </a:rPr>
              <a:t> in </a:t>
            </a:r>
            <a:r>
              <a:rPr lang="en-US" sz="1400" dirty="0" err="1">
                <a:effectLst/>
                <a:latin typeface="+mn-lt"/>
                <a:ea typeface="ＭＳ 明朝"/>
                <a:cs typeface="Times New Roman"/>
              </a:rPr>
              <a:t>futurum</a:t>
            </a:r>
            <a:r>
              <a:rPr lang="en-US" sz="1400" dirty="0">
                <a:effectLst/>
                <a:latin typeface="+mn-lt"/>
                <a:ea typeface="ＭＳ 明朝"/>
                <a:cs typeface="Times New Roman"/>
              </a:rPr>
              <a:t>.</a:t>
            </a:r>
            <a:endParaRPr lang="en-US" sz="900" dirty="0">
              <a:effectLst/>
              <a:latin typeface="Cambria"/>
              <a:ea typeface="ＭＳ 明朝"/>
              <a:cs typeface="Times New Roman"/>
            </a:endParaRPr>
          </a:p>
        </p:txBody>
      </p:sp>
      <p:sp>
        <p:nvSpPr>
          <p:cNvPr id="12" name="TextBox 11"/>
          <p:cNvSpPr txBox="1"/>
          <p:nvPr userDrawn="1">
            <p:custDataLst>
              <p:tags r:id="rId3"/>
            </p:custDataLst>
          </p:nvPr>
        </p:nvSpPr>
        <p:spPr>
          <a:xfrm>
            <a:off x="3912951" y="4881980"/>
            <a:ext cx="5047785" cy="257407"/>
          </a:xfrm>
          <a:prstGeom prst="rect">
            <a:avLst/>
          </a:prstGeom>
        </p:spPr>
        <p:txBody>
          <a:bodyPr vert="horz" wrap="none" lIns="91440" tIns="45720" rIns="91440" bIns="45720" rtlCol="0" anchor="t" anchorCtr="0">
            <a:noAutofit/>
          </a:bodyPr>
          <a:lstStyle/>
          <a:p>
            <a:pPr algn="r">
              <a:lnSpc>
                <a:spcPct val="90000"/>
              </a:lnSpc>
              <a:spcBef>
                <a:spcPts val="1000"/>
              </a:spcBef>
            </a:pPr>
            <a:r>
              <a:rPr lang="en-US" sz="800" dirty="0">
                <a:solidFill>
                  <a:srgbClr val="5A5A5A"/>
                </a:solidFill>
              </a:rPr>
              <a:t>IBM Analytics University 2018</a:t>
            </a:r>
            <a:r>
              <a:rPr lang="en-US" sz="800" baseline="0" dirty="0">
                <a:solidFill>
                  <a:srgbClr val="5A5A5A"/>
                </a:solidFill>
              </a:rPr>
              <a:t> |  October</a:t>
            </a:r>
            <a:endParaRPr lang="en-US" sz="800" dirty="0">
              <a:solidFill>
                <a:srgbClr val="5A5A5A"/>
              </a:solidFill>
            </a:endParaRPr>
          </a:p>
        </p:txBody>
      </p:sp>
    </p:spTree>
    <p:extLst>
      <p:ext uri="{BB962C8B-B14F-4D97-AF65-F5344CB8AC3E}">
        <p14:creationId xmlns:p14="http://schemas.microsoft.com/office/powerpoint/2010/main" val="71678230"/>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x">
  <p:cSld name="Half_06">
    <p:bg>
      <p:bgPr>
        <a:solidFill>
          <a:srgbClr val="FFFFFF"/>
        </a:solidFill>
        <a:effectLst/>
      </p:bgPr>
    </p:bg>
    <p:spTree>
      <p:nvGrpSpPr>
        <p:cNvPr id="1" name=""/>
        <p:cNvGrpSpPr/>
        <p:nvPr/>
      </p:nvGrpSpPr>
      <p:grpSpPr>
        <a:xfrm>
          <a:off x="0" y="0"/>
          <a:ext cx="0" cy="0"/>
          <a:chOff x="0" y="0"/>
          <a:chExt cx="0" cy="0"/>
        </a:xfrm>
      </p:grpSpPr>
      <p:sp>
        <p:nvSpPr>
          <p:cNvPr id="1262" name="4:9"/>
          <p:cNvSpPr>
            <a:spLocks noGrp="1"/>
          </p:cNvSpPr>
          <p:nvPr>
            <p:ph type="body" sz="half" idx="13"/>
            <p:custDataLst>
              <p:tags r:id="rId1"/>
            </p:custDataLst>
          </p:nvPr>
        </p:nvSpPr>
        <p:spPr>
          <a:xfrm>
            <a:off x="2283954" y="0"/>
            <a:ext cx="2286001" cy="5143500"/>
          </a:xfrm>
          <a:prstGeom prst="rect">
            <a:avLst/>
          </a:prstGeom>
          <a:solidFill>
            <a:srgbClr val="ECECEC"/>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3" name="4:9"/>
          <p:cNvSpPr>
            <a:spLocks noGrp="1"/>
          </p:cNvSpPr>
          <p:nvPr>
            <p:ph type="body" sz="half" idx="14"/>
            <p:custDataLst>
              <p:tags r:id="rId2"/>
            </p:custDataLst>
          </p:nvPr>
        </p:nvSpPr>
        <p:spPr>
          <a:xfrm>
            <a:off x="4569954" y="0"/>
            <a:ext cx="2286001" cy="5143500"/>
          </a:xfrm>
          <a:prstGeom prst="rect">
            <a:avLst/>
          </a:prstGeom>
          <a:solidFill>
            <a:srgbClr val="E0E0E0"/>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4" name="4:9"/>
          <p:cNvSpPr>
            <a:spLocks noGrp="1"/>
          </p:cNvSpPr>
          <p:nvPr>
            <p:ph type="body" sz="half" idx="15"/>
            <p:custDataLst>
              <p:tags r:id="rId3"/>
            </p:custDataLst>
          </p:nvPr>
        </p:nvSpPr>
        <p:spPr>
          <a:xfrm>
            <a:off x="6855954" y="0"/>
            <a:ext cx="2286001" cy="5143500"/>
          </a:xfrm>
          <a:prstGeom prst="rect">
            <a:avLst/>
          </a:prstGeom>
          <a:solidFill>
            <a:srgbClr val="959595"/>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5" name="Rectangle"/>
          <p:cNvSpPr>
            <a:spLocks noGrp="1"/>
          </p:cNvSpPr>
          <p:nvPr>
            <p:ph type="body" sz="half" idx="16"/>
            <p:custDataLst>
              <p:tags r:id="rId4"/>
            </p:custDataLst>
          </p:nvPr>
        </p:nvSpPr>
        <p:spPr>
          <a:xfrm>
            <a:off x="-2047" y="0"/>
            <a:ext cx="2286001" cy="5143500"/>
          </a:xfrm>
          <a:prstGeom prst="rect">
            <a:avLst/>
          </a:prstGeom>
          <a:solidFill>
            <a:srgbClr val="F9F9F9"/>
          </a:solidFill>
          <a:ln w="3175"/>
        </p:spPr>
        <p:txBody>
          <a:bodyPr lIns="19050" tIns="19050" rIns="19050" bIns="19050" anchor="ctr"/>
          <a:lstStyle>
            <a:lvl1pPr algn="ctr" defTabSz="232172">
              <a:spcBef>
                <a:spcPts val="0"/>
              </a:spcBef>
              <a:defRPr sz="600">
                <a:solidFill>
                  <a:srgbClr val="000000"/>
                </a:solidFill>
                <a:latin typeface="+mj-lt"/>
                <a:ea typeface="+mj-ea"/>
                <a:cs typeface="+mj-cs"/>
                <a:sym typeface="Helvetica"/>
              </a:defRPr>
            </a:lvl1pPr>
          </a:lstStyle>
          <a:p>
            <a:pPr algn="ctr" defTabSz="309562">
              <a:spcBef>
                <a:spcPts val="0"/>
              </a:spcBef>
              <a:defRPr sz="600">
                <a:solidFill>
                  <a:srgbClr val="000000"/>
                </a:solidFill>
                <a:latin typeface="+mj-lt"/>
                <a:ea typeface="+mj-ea"/>
                <a:cs typeface="+mj-cs"/>
                <a:sym typeface="Helvetica"/>
              </a:defRPr>
            </a:pPr>
            <a:endParaRPr/>
          </a:p>
        </p:txBody>
      </p:sp>
      <p:sp>
        <p:nvSpPr>
          <p:cNvPr id="1266" name="Section Title Subtitle…"/>
          <p:cNvSpPr>
            <a:spLocks noGrp="1"/>
          </p:cNvSpPr>
          <p:nvPr>
            <p:ph type="body" sz="quarter" idx="17"/>
            <p:custDataLst>
              <p:tags r:id="rId5"/>
            </p:custDataLst>
          </p:nvPr>
        </p:nvSpPr>
        <p:spPr>
          <a:xfrm>
            <a:off x="139405" y="147637"/>
            <a:ext cx="1572974" cy="1786066"/>
          </a:xfrm>
          <a:prstGeom prst="rect">
            <a:avLst/>
          </a:prstGeom>
        </p:spPr>
        <p:txBody>
          <a:bodyPr>
            <a:spAutoFit/>
          </a:bodyPr>
          <a:lstStyle>
            <a:lvl1pPr defTabSz="128588">
              <a:lnSpc>
                <a:spcPts val="750"/>
              </a:lnSpc>
              <a:spcBef>
                <a:spcPts val="0"/>
              </a:spcBef>
              <a:defRPr sz="700" b="1">
                <a:solidFill>
                  <a:srgbClr val="000000"/>
                </a:solidFill>
                <a:latin typeface="+mj-lt"/>
                <a:ea typeface="+mj-ea"/>
                <a:cs typeface="+mj-cs"/>
                <a:sym typeface="Helvetica"/>
              </a:defRPr>
            </a:lvl1pPr>
          </a:lstStyle>
          <a:p>
            <a:pPr defTabSz="171450">
              <a:lnSpc>
                <a:spcPts val="1000"/>
              </a:lnSpc>
              <a:spcBef>
                <a:spcPts val="0"/>
              </a:spcBef>
              <a:defRPr sz="700" b="1">
                <a:solidFill>
                  <a:srgbClr val="000000"/>
                </a:solidFill>
                <a:latin typeface="+mj-lt"/>
                <a:ea typeface="+mj-ea"/>
                <a:cs typeface="+mj-cs"/>
                <a:sym typeface="Helvetica"/>
              </a:defRPr>
            </a:pPr>
            <a:r>
              <a:t>Section Title</a:t>
            </a:r>
            <a:br/>
            <a:r>
              <a:rPr b="0"/>
              <a:t>Subtitle</a:t>
            </a:r>
          </a:p>
          <a:p>
            <a:pPr defTabSz="171450">
              <a:lnSpc>
                <a:spcPts val="1000"/>
              </a:lnSpc>
              <a:spcBef>
                <a:spcPts val="0"/>
              </a:spcBef>
              <a:defRPr sz="700">
                <a:solidFill>
                  <a:srgbClr val="000000"/>
                </a:solidFill>
                <a:latin typeface="+mj-lt"/>
                <a:ea typeface="+mj-ea"/>
                <a:cs typeface="+mj-cs"/>
                <a:sym typeface="Helvetica"/>
              </a:defRPr>
            </a:pPr>
            <a:endParaRPr b="0"/>
          </a:p>
          <a:p>
            <a:pPr defTabSz="171450">
              <a:lnSpc>
                <a:spcPts val="1000"/>
              </a:lnSpc>
              <a:spcBef>
                <a:spcPts val="0"/>
              </a:spcBef>
              <a:defRPr sz="700">
                <a:solidFill>
                  <a:srgbClr val="000000"/>
                </a:solidFill>
                <a:latin typeface="+mj-lt"/>
                <a:ea typeface="+mj-ea"/>
                <a:cs typeface="+mj-cs"/>
                <a:sym typeface="Helvetica"/>
              </a:defRPr>
            </a:pPr>
            <a:r>
              <a:t>Copy to come lorem ipsum dolor sit amet nonummy ut wisi consectetuer laoreet volat put lex corper. Lorpsum dolor sit amet nonummy ut wisi consectetuer laoreet volat put lex cormet noper.</a:t>
            </a:r>
          </a:p>
          <a:p>
            <a:pPr defTabSz="171450">
              <a:lnSpc>
                <a:spcPts val="1000"/>
              </a:lnSpc>
              <a:spcBef>
                <a:spcPts val="0"/>
              </a:spcBef>
              <a:defRPr sz="700">
                <a:solidFill>
                  <a:srgbClr val="000000"/>
                </a:solidFill>
                <a:latin typeface="+mj-lt"/>
                <a:ea typeface="+mj-ea"/>
                <a:cs typeface="+mj-cs"/>
                <a:sym typeface="Helvetica"/>
              </a:defRPr>
            </a:pPr>
            <a:endParaRPr/>
          </a:p>
          <a:p>
            <a:pPr defTabSz="171450">
              <a:lnSpc>
                <a:spcPts val="1000"/>
              </a:lnSpc>
              <a:spcBef>
                <a:spcPts val="0"/>
              </a:spcBef>
              <a:defRPr sz="700">
                <a:solidFill>
                  <a:srgbClr val="000000"/>
                </a:solidFill>
                <a:latin typeface="+mj-lt"/>
                <a:ea typeface="+mj-ea"/>
                <a:cs typeface="+mj-cs"/>
                <a:sym typeface="Helvetica"/>
              </a:defRPr>
            </a:pPr>
            <a:r>
              <a:t>What consectetuer laoreet volat put lex corper. Lorpsum dolor sit amet nonummy ut wisi consectetuer laoreet volat put lex cormet noper.</a:t>
            </a:r>
          </a:p>
        </p:txBody>
      </p:sp>
      <p:sp>
        <p:nvSpPr>
          <p:cNvPr id="1268" name="Slide Number"/>
          <p:cNvSpPr>
            <a:spLocks noGrp="1"/>
          </p:cNvSpPr>
          <p:nvPr>
            <p:ph type="sldNum" sz="quarter" idx="2"/>
            <p:custDataLst>
              <p:tags r:id="rId6"/>
            </p:custDataLst>
          </p:nvPr>
        </p:nvSpPr>
        <p:spPr>
          <a:xfrm>
            <a:off x="4480667" y="4905376"/>
            <a:ext cx="177903" cy="177800"/>
          </a:xfrm>
          <a:prstGeom prst="rect">
            <a:avLst/>
          </a:prstGeom>
        </p:spPr>
        <p:txBody>
          <a:bodyPr lIns="19050" tIns="19050" rIns="19050" bIns="19050" anchor="t"/>
          <a:lstStyle>
            <a:lvl1pPr algn="ctr" defTabSz="309554">
              <a:defRPr sz="90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extLst>
      <p:ext uri="{BB962C8B-B14F-4D97-AF65-F5344CB8AC3E}">
        <p14:creationId xmlns:p14="http://schemas.microsoft.com/office/powerpoint/2010/main" val="3100058437"/>
      </p:ext>
    </p:extLst>
  </p:cSld>
  <p:clrMapOvr>
    <a:masterClrMapping/>
  </p:clrMapOvr>
  <p:transition spd="med"/>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10" name="Rectangle 9"/>
          <p:cNvSpPr/>
          <p:nvPr userDrawn="1">
            <p:custDataLst>
              <p:tags r:id="rId1"/>
            </p:custDataLst>
          </p:nvPr>
        </p:nvSpPr>
        <p:spPr>
          <a:xfrm flipV="1">
            <a:off x="0" y="0"/>
            <a:ext cx="9144000" cy="12858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7150" tIns="28575" rIns="57150" bIns="28575" numCol="1" spcCol="0" rtlCol="0" fromWordArt="0" anchor="ctr" anchorCtr="0" forceAA="0" compatLnSpc="1">
            <a:prstTxWarp prst="textNoShape">
              <a:avLst/>
            </a:prstTxWarp>
            <a:noAutofit/>
          </a:bodyPr>
          <a:lstStyle/>
          <a:p>
            <a:pPr algn="ctr"/>
            <a:endParaRPr lang="en-US" sz="1125" b="0" i="0" dirty="0">
              <a:latin typeface="Arial Regular" charset="0"/>
            </a:endParaRPr>
          </a:p>
        </p:txBody>
      </p:sp>
      <p:sp>
        <p:nvSpPr>
          <p:cNvPr id="2" name="Title 1"/>
          <p:cNvSpPr>
            <a:spLocks noGrp="1"/>
          </p:cNvSpPr>
          <p:nvPr>
            <p:ph type="title" hasCustomPrompt="1"/>
            <p:custDataLst>
              <p:tags r:id="rId2"/>
            </p:custDataLst>
          </p:nvPr>
        </p:nvSpPr>
        <p:spPr>
          <a:xfrm>
            <a:off x="285750" y="428625"/>
            <a:ext cx="7715250" cy="714375"/>
          </a:xfrm>
        </p:spPr>
        <p:txBody>
          <a:bodyPr>
            <a:noAutofit/>
          </a:bodyPr>
          <a:lstStyle>
            <a:lvl1pPr>
              <a:defRPr>
                <a:solidFill>
                  <a:schemeClr val="bg2"/>
                </a:solidFill>
              </a:defRPr>
            </a:lvl1pPr>
          </a:lstStyle>
          <a:p>
            <a:r>
              <a:rPr lang="en-US" dirty="0"/>
              <a:t>Click to edit Master title style</a:t>
            </a:r>
            <a:br>
              <a:rPr lang="en-US" dirty="0"/>
            </a:br>
            <a:endParaRPr lang="en-US" dirty="0"/>
          </a:p>
        </p:txBody>
      </p:sp>
      <p:sp>
        <p:nvSpPr>
          <p:cNvPr id="3" name="Content Placeholder 2"/>
          <p:cNvSpPr>
            <a:spLocks noGrp="1"/>
          </p:cNvSpPr>
          <p:nvPr>
            <p:ph idx="1"/>
            <p:custDataLst>
              <p:tags r:id="rId3"/>
            </p:custDataLst>
          </p:nvPr>
        </p:nvSpPr>
        <p:spPr>
          <a:xfrm>
            <a:off x="285750" y="1285875"/>
            <a:ext cx="185737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custDataLst>
              <p:tags r:id="rId4"/>
            </p:custDataLst>
          </p:nvPr>
        </p:nvSpPr>
        <p:spPr>
          <a:xfrm>
            <a:off x="4572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custDataLst>
              <p:tags r:id="rId5"/>
            </p:custDataLst>
          </p:nvPr>
        </p:nvSpPr>
        <p:spPr>
          <a:xfrm>
            <a:off x="2286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custDataLst>
              <p:tags r:id="rId6"/>
            </p:custDataLst>
          </p:nvPr>
        </p:nvSpPr>
        <p:spPr>
          <a:xfrm>
            <a:off x="6858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custDataLst>
              <p:tags r:id="rId7"/>
            </p:custDataLst>
          </p:nvPr>
        </p:nvSpPr>
        <p:spPr>
          <a:xfrm>
            <a:off x="285750" y="4589145"/>
            <a:ext cx="4171950" cy="285750"/>
          </a:xfrm>
        </p:spPr>
        <p:txBody>
          <a:bodyPr tIns="0" anchor="b"/>
          <a:lstStyle>
            <a:lvl1pPr>
              <a:defRPr sz="500" b="0">
                <a:solidFill>
                  <a:schemeClr val="tx1">
                    <a:alpha val="70000"/>
                  </a:schemeClr>
                </a:solidFill>
              </a:defRPr>
            </a:lvl1pPr>
            <a:lvl2pPr>
              <a:defRPr sz="563"/>
            </a:lvl2pPr>
            <a:lvl3pPr>
              <a:defRPr sz="563"/>
            </a:lvl3pPr>
            <a:lvl4pPr>
              <a:defRPr sz="563"/>
            </a:lvl4pPr>
            <a:lvl5pPr>
              <a:defRPr sz="563"/>
            </a:lvl5pPr>
          </a:lstStyle>
          <a:p>
            <a:pPr lvl="0"/>
            <a:r>
              <a:rPr lang="en-US" dirty="0"/>
              <a:t>Source: Edit source here</a:t>
            </a:r>
          </a:p>
        </p:txBody>
      </p:sp>
    </p:spTree>
    <p:extLst>
      <p:ext uri="{BB962C8B-B14F-4D97-AF65-F5344CB8AC3E}">
        <p14:creationId xmlns:p14="http://schemas.microsoft.com/office/powerpoint/2010/main" val="368261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7" name="Picture 6">
            <a:extLst>
              <a:ext uri="{FF2B5EF4-FFF2-40B4-BE49-F238E27FC236}">
                <a16:creationId xmlns:a16="http://schemas.microsoft.com/office/drawing/2014/main" id="{7BDE00A8-8DEB-8D47-9A9D-FC99F339B17E}"/>
              </a:ext>
            </a:extLst>
          </p:cNvPr>
          <p:cNvPicPr>
            <a:picLocks noChangeAspect="1"/>
          </p:cNvPicPr>
          <p:nvPr userDrawn="1"/>
        </p:nvPicPr>
        <p:blipFill>
          <a:blip r:embed="rId3"/>
          <a:stretch>
            <a:fillRect/>
          </a:stretch>
        </p:blipFill>
        <p:spPr>
          <a:xfrm>
            <a:off x="8331666" y="4697905"/>
            <a:ext cx="583734" cy="218900"/>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custDataLst>
              <p:tags r:id="rId1"/>
            </p:custDataLst>
          </p:nvPr>
        </p:nvSpPr>
        <p:spPr>
          <a:xfrm>
            <a:off x="4572000" y="0"/>
            <a:ext cx="4572000" cy="5143500"/>
          </a:xfrm>
        </p:spPr>
        <p:txBody>
          <a:bodyPr/>
          <a:lstStyle/>
          <a:p>
            <a:r>
              <a:rPr lang="en-US"/>
              <a:t>Click icon to add picture</a:t>
            </a:r>
          </a:p>
        </p:txBody>
      </p:sp>
      <p:sp>
        <p:nvSpPr>
          <p:cNvPr id="2" name="Title 1"/>
          <p:cNvSpPr>
            <a:spLocks noGrp="1"/>
          </p:cNvSpPr>
          <p:nvPr>
            <p:ph type="title"/>
            <p:custDataLst>
              <p:tags r:id="rId2"/>
            </p:custDataLst>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custDataLst>
              <p:tags r:id="rId3"/>
            </p:custDataLst>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4"/>
            </p:custDataLst>
          </p:nvPr>
        </p:nvSpPr>
        <p:spPr/>
        <p:txBody>
          <a:bodyPr/>
          <a:lstStyle/>
          <a:p>
            <a:r>
              <a:rPr lang="en-US"/>
              <a:t>Group Name / DOC ID / Month XX, 2017 / © 2017 IBM Corporation</a:t>
            </a:r>
          </a:p>
        </p:txBody>
      </p:sp>
      <p:sp>
        <p:nvSpPr>
          <p:cNvPr id="12" name="Text Placeholder 11"/>
          <p:cNvSpPr>
            <a:spLocks noGrp="1"/>
          </p:cNvSpPr>
          <p:nvPr>
            <p:ph type="body" sz="quarter" idx="13"/>
            <p:custDataLst>
              <p:tags r:id="rId5"/>
            </p:custDataLst>
          </p:nvPr>
        </p:nvSpPr>
        <p:spPr>
          <a:xfrm>
            <a:off x="228600" y="201168"/>
            <a:ext cx="4114800" cy="300037"/>
          </a:xfrm>
        </p:spPr>
        <p:txBody>
          <a:bodyPr/>
          <a:lstStyle>
            <a:lvl1pPr>
              <a:defRPr sz="1100"/>
            </a:lvl1pPr>
          </a:lstStyle>
          <a:p>
            <a:pPr lvl="0"/>
            <a:r>
              <a:rPr lang="en-US"/>
              <a:t>Edit Master text styles</a:t>
            </a:r>
          </a:p>
        </p:txBody>
      </p:sp>
      <p:sp>
        <p:nvSpPr>
          <p:cNvPr id="7" name="Text Placeholder 6"/>
          <p:cNvSpPr>
            <a:spLocks noGrp="1"/>
          </p:cNvSpPr>
          <p:nvPr>
            <p:ph type="body" sz="quarter" idx="14"/>
            <p:custDataLst>
              <p:tags r:id="rId6"/>
            </p:custDataLst>
          </p:nvPr>
        </p:nvSpPr>
        <p:spPr>
          <a:xfrm>
            <a:off x="228600" y="1097280"/>
            <a:ext cx="4114800" cy="3585845"/>
          </a:xfrm>
        </p:spPr>
        <p:txBody>
          <a:bodyPr/>
          <a:lstStyle>
            <a:lvl1pPr>
              <a:defRPr sz="1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13428032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97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Click icon to add picture</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9797213"/>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92024"/>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091205935"/>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38780416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02568"/>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2943059"/>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33655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42796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a:extLst>
              <a:ext uri="{FF2B5EF4-FFF2-40B4-BE49-F238E27FC236}">
                <a16:creationId xmlns:a16="http://schemas.microsoft.com/office/drawing/2014/main" id="{2A832A07-0696-3245-96AC-037E880817F6}"/>
              </a:ext>
            </a:extLst>
          </p:cNvPr>
          <p:cNvPicPr>
            <a:picLocks noChangeAspect="1"/>
          </p:cNvPicPr>
          <p:nvPr userDrawn="1"/>
        </p:nvPicPr>
        <p:blipFill>
          <a:blip r:embed="rId2"/>
          <a:stretch>
            <a:fillRect/>
          </a:stretch>
        </p:blipFill>
        <p:spPr>
          <a:xfrm>
            <a:off x="3925953" y="2186150"/>
            <a:ext cx="1402923"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Click icon to add picture</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custDataLst>
              <p:tags r:id="rId2"/>
            </p:custDataLst>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3"/>
            </p:custDataLst>
          </p:nvPr>
        </p:nvSpPr>
        <p:spPr/>
        <p:txBody>
          <a:bodyPr/>
          <a:lstStyle/>
          <a:p>
            <a:r>
              <a:rPr lang="en-US"/>
              <a:t>Group Name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Group Name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custDataLst>
              <p:tags r:id="rId1"/>
            </p:custDataLst>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Edit Master text styles</a:t>
            </a:r>
          </a:p>
        </p:txBody>
      </p:sp>
      <p:sp>
        <p:nvSpPr>
          <p:cNvPr id="10" name="Content Placeholder 9"/>
          <p:cNvSpPr>
            <a:spLocks noGrp="1"/>
          </p:cNvSpPr>
          <p:nvPr>
            <p:ph sz="quarter" idx="16"/>
            <p:custDataLst>
              <p:tags r:id="rId2"/>
            </p:custDataLst>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Edit Master text styles</a:t>
            </a:r>
          </a:p>
        </p:txBody>
      </p:sp>
      <p:sp>
        <p:nvSpPr>
          <p:cNvPr id="14" name="Content Placeholder 13"/>
          <p:cNvSpPr>
            <a:spLocks noGrp="1"/>
          </p:cNvSpPr>
          <p:nvPr>
            <p:ph sz="quarter" idx="17"/>
            <p:custDataLst>
              <p:tags r:id="rId3"/>
            </p:custDataLst>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Edit Master text styles</a:t>
            </a:r>
          </a:p>
        </p:txBody>
      </p:sp>
      <p:sp>
        <p:nvSpPr>
          <p:cNvPr id="5" name="Content Placeholder 4"/>
          <p:cNvSpPr>
            <a:spLocks noGrp="1"/>
          </p:cNvSpPr>
          <p:nvPr>
            <p:ph sz="quarter" idx="18"/>
            <p:custDataLst>
              <p:tags r:id="rId4"/>
            </p:custDataLst>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Edit Master text styles</a:t>
            </a:r>
          </a:p>
        </p:txBody>
      </p:sp>
      <p:sp>
        <p:nvSpPr>
          <p:cNvPr id="3" name="Slide Number Placeholder 2"/>
          <p:cNvSpPr>
            <a:spLocks noGrp="1"/>
          </p:cNvSpPr>
          <p:nvPr>
            <p:ph type="sldNum" sz="quarter" idx="10"/>
            <p:custDataLst>
              <p:tags r:id="rId5"/>
            </p:custDataLst>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6"/>
            </p:custDataLst>
          </p:nvPr>
        </p:nvSpPr>
        <p:spPr/>
        <p:txBody>
          <a:bodyPr/>
          <a:lstStyle/>
          <a:p>
            <a:r>
              <a:rPr lang="en-US"/>
              <a:t>Group Name / DOC ID / Month XX, 2017 / © 2017 IBM Corporation</a:t>
            </a:r>
          </a:p>
        </p:txBody>
      </p:sp>
      <p:sp>
        <p:nvSpPr>
          <p:cNvPr id="6" name="Title 5"/>
          <p:cNvSpPr>
            <a:spLocks noGrp="1"/>
          </p:cNvSpPr>
          <p:nvPr>
            <p:ph type="title"/>
            <p:custDataLst>
              <p:tags r:id="rId7"/>
            </p:custDataLst>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custDataLst>
              <p:tags r:id="rId1"/>
            </p:custDataLst>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2"/>
            </p:custDataLst>
          </p:nvPr>
        </p:nvSpPr>
        <p:spPr/>
        <p:txBody>
          <a:bodyPr/>
          <a:lstStyle/>
          <a:p>
            <a:r>
              <a:rPr lang="en-US"/>
              <a:t>Group Name / DOC ID / Month XX, 2017 / © 2017 IBM Corporation</a:t>
            </a:r>
          </a:p>
        </p:txBody>
      </p:sp>
      <p:sp>
        <p:nvSpPr>
          <p:cNvPr id="6" name="Title 5"/>
          <p:cNvSpPr>
            <a:spLocks noGrp="1"/>
          </p:cNvSpPr>
          <p:nvPr>
            <p:ph type="title"/>
            <p:custDataLst>
              <p:tags r:id="rId3"/>
            </p:custDataLst>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Click icon to add picture</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6" name="Picture 5">
            <a:extLst>
              <a:ext uri="{FF2B5EF4-FFF2-40B4-BE49-F238E27FC236}">
                <a16:creationId xmlns:a16="http://schemas.microsoft.com/office/drawing/2014/main" id="{861D7802-C8B8-3D49-B626-EE0B448B1E49}"/>
              </a:ext>
            </a:extLst>
          </p:cNvPr>
          <p:cNvPicPr>
            <a:picLocks noChangeAspect="1"/>
          </p:cNvPicPr>
          <p:nvPr userDrawn="1"/>
        </p:nvPicPr>
        <p:blipFill>
          <a:blip r:embed="rId2"/>
          <a:stretch>
            <a:fillRect/>
          </a:stretch>
        </p:blipFill>
        <p:spPr>
          <a:xfrm>
            <a:off x="3925953" y="2186150"/>
            <a:ext cx="140292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quote">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5562534" cy="4294632"/>
          </a:xfrm>
        </p:spPr>
        <p:txBody>
          <a:bodyPr/>
          <a:lstStyle/>
          <a:p>
            <a:r>
              <a:rPr lang="en-US"/>
              <a:t>Click to edit Master title style</a:t>
            </a:r>
            <a:endParaRPr lang="en-US" dirty="0"/>
          </a:p>
        </p:txBody>
      </p:sp>
      <p:sp>
        <p:nvSpPr>
          <p:cNvPr id="3" name="Footer Placeholder 2"/>
          <p:cNvSpPr>
            <a:spLocks noGrp="1"/>
          </p:cNvSpPr>
          <p:nvPr>
            <p:ph type="ftr" sz="quarter" idx="10"/>
          </p:nvPr>
        </p:nvSpPr>
        <p:spPr>
          <a:xfrm>
            <a:off x="228666" y="4787903"/>
            <a:ext cx="4114734" cy="166687"/>
          </a:xfrm>
          <a:prstGeom prst="rect">
            <a:avLst/>
          </a:prstGeom>
        </p:spPr>
        <p:txBody>
          <a:bodyPr/>
          <a:lstStyle/>
          <a:p>
            <a:pPr defTabSz="455462"/>
            <a:r>
              <a:rPr lang="en-IN">
                <a:solidFill>
                  <a:srgbClr val="FFFFFF"/>
                </a:solidFill>
              </a:rPr>
              <a:t>IBM Cloud / DOC ID / Month XX, 2017 / © 2017 IBM Corporation</a:t>
            </a:r>
            <a:endParaRPr lang="en-US">
              <a:solidFill>
                <a:srgbClr val="FFFFFF"/>
              </a:solidFill>
            </a:endParaRP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a:p>
        </p:txBody>
      </p:sp>
    </p:spTree>
    <p:extLst>
      <p:ext uri="{BB962C8B-B14F-4D97-AF65-F5344CB8AC3E}">
        <p14:creationId xmlns:p14="http://schemas.microsoft.com/office/powerpoint/2010/main" val="260936251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pPr>
              <a:defRPr/>
            </a:pPr>
            <a:fld id="{DF0CC3CC-D0B7-4770-BCBC-22793A9D0C93}" type="slidenum">
              <a:rPr lang="en-US"/>
              <a:pPr>
                <a:defRPr/>
              </a:pPr>
              <a:t>‹#›</a:t>
            </a:fld>
            <a:endParaRPr lang="en-US"/>
          </a:p>
        </p:txBody>
      </p:sp>
      <p:sp>
        <p:nvSpPr>
          <p:cNvPr id="3" name="Rectangle 9"/>
          <p:cNvSpPr>
            <a:spLocks noGrp="1" noChangeArrowheads="1"/>
          </p:cNvSpPr>
          <p:nvPr>
            <p:ph type="dt" sz="half"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9997621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Content Placeholder 2"/>
          <p:cNvSpPr>
            <a:spLocks noGrp="1"/>
          </p:cNvSpPr>
          <p:nvPr>
            <p:ph idx="1"/>
          </p:nvPr>
        </p:nvSpPr>
        <p:spPr/>
        <p:txBody>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dirty="0"/>
          </a:p>
        </p:txBody>
      </p:sp>
      <p:sp>
        <p:nvSpPr>
          <p:cNvPr id="4" name="Rectangle 7"/>
          <p:cNvSpPr>
            <a:spLocks noGrp="1" noChangeArrowheads="1"/>
          </p:cNvSpPr>
          <p:nvPr>
            <p:ph type="sldNum" sz="quarter" idx="10"/>
          </p:nvPr>
        </p:nvSpPr>
        <p:spPr>
          <a:ln/>
        </p:spPr>
        <p:txBody>
          <a:bodyPr/>
          <a:lstStyle>
            <a:lvl1pPr>
              <a:defRPr/>
            </a:lvl1pPr>
          </a:lstStyle>
          <a:p>
            <a:pPr>
              <a:defRPr/>
            </a:pPr>
            <a:fld id="{067C48BD-5CC3-4520-A11A-5C14C9003746}" type="slidenum">
              <a:rPr lang="en-US"/>
              <a:pPr>
                <a:defRPr/>
              </a:pPr>
              <a:t>‹#›</a:t>
            </a:fld>
            <a:endParaRPr lang="en-US"/>
          </a:p>
        </p:txBody>
      </p:sp>
      <p:sp>
        <p:nvSpPr>
          <p:cNvPr id="5" name="Rectangle 9"/>
          <p:cNvSpPr>
            <a:spLocks noGrp="1" noChangeArrowheads="1"/>
          </p:cNvSpPr>
          <p:nvPr>
            <p:ph type="dt" sz="half"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6728474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a:t>Group Name / DOC ID / </a:t>
            </a:r>
            <a:r>
              <a:rPr lang="de-DE" err="1"/>
              <a:t>Month</a:t>
            </a:r>
            <a:r>
              <a:rPr lang="de-DE"/>
              <a:t>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7" name="Picture 6">
            <a:extLst>
              <a:ext uri="{FF2B5EF4-FFF2-40B4-BE49-F238E27FC236}">
                <a16:creationId xmlns:a16="http://schemas.microsoft.com/office/drawing/2014/main" id="{8BB45789-638C-F942-ADA7-2D46079B845E}"/>
              </a:ext>
            </a:extLst>
          </p:cNvPr>
          <p:cNvPicPr>
            <a:picLocks noChangeAspect="1"/>
          </p:cNvPicPr>
          <p:nvPr userDrawn="1"/>
        </p:nvPicPr>
        <p:blipFill>
          <a:blip r:embed="rId2"/>
          <a:stretch>
            <a:fillRect/>
          </a:stretch>
        </p:blipFill>
        <p:spPr>
          <a:xfrm>
            <a:off x="8333510" y="4698596"/>
            <a:ext cx="581890" cy="218209"/>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custDataLst>
              <p:tags r:id="rId2"/>
            </p:custDataLst>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3"/>
            </p:custDataLst>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custDataLst>
              <p:tags r:id="rId4"/>
            </p:custDataLst>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Edit Master text styles</a:t>
            </a:r>
          </a:p>
        </p:txBody>
      </p:sp>
      <p:sp>
        <p:nvSpPr>
          <p:cNvPr id="6" name="Picture Placeholder 5"/>
          <p:cNvSpPr>
            <a:spLocks noGrp="1"/>
          </p:cNvSpPr>
          <p:nvPr>
            <p:ph type="pic" sz="quarter" idx="13"/>
            <p:custDataLst>
              <p:tags r:id="rId5"/>
            </p:custDataLst>
          </p:nvPr>
        </p:nvSpPr>
        <p:spPr>
          <a:xfrm>
            <a:off x="4572000" y="0"/>
            <a:ext cx="4572000" cy="5143500"/>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custDataLst>
              <p:tags r:id="rId2"/>
            </p:custDataLst>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3"/>
            </p:custDataLst>
          </p:nvPr>
        </p:nvSpPr>
        <p:spPr/>
        <p:txBody>
          <a:bodyPr/>
          <a:lstStyle>
            <a:lvl1pPr>
              <a:defRPr>
                <a:solidFill>
                  <a:schemeClr val="bg2"/>
                </a:solidFill>
              </a:defRPr>
            </a:lvl1pPr>
          </a:lstStyle>
          <a:p>
            <a:r>
              <a:rPr lang="en-US"/>
              <a:t>Group Name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a:extLst>
              <a:ext uri="{FF2B5EF4-FFF2-40B4-BE49-F238E27FC236}">
                <a16:creationId xmlns:a16="http://schemas.microsoft.com/office/drawing/2014/main" id="{14777EC8-DF58-BA44-A437-E2EF826C268B}"/>
              </a:ext>
            </a:extLst>
          </p:cNvPr>
          <p:cNvPicPr>
            <a:picLocks noChangeAspect="1"/>
          </p:cNvPicPr>
          <p:nvPr userDrawn="1"/>
        </p:nvPicPr>
        <p:blipFill>
          <a:blip r:embed="rId2"/>
          <a:stretch>
            <a:fillRect/>
          </a:stretch>
        </p:blipFill>
        <p:spPr>
          <a:xfrm>
            <a:off x="3925953" y="2186150"/>
            <a:ext cx="140292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Watson / © 2018 IBM Corporation</a:t>
            </a:r>
            <a:endParaRPr lang="en-US"/>
          </a:p>
        </p:txBody>
      </p:sp>
    </p:spTree>
    <p:extLst>
      <p:ext uri="{BB962C8B-B14F-4D97-AF65-F5344CB8AC3E}">
        <p14:creationId xmlns:p14="http://schemas.microsoft.com/office/powerpoint/2010/main" val="68775853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subTitle" idx="1"/>
            <p:custDataLst>
              <p:tags r:id="rId1"/>
            </p:custDataLst>
          </p:nvPr>
        </p:nvSpPr>
        <p:spPr>
          <a:xfrm>
            <a:off x="290091" y="2902596"/>
            <a:ext cx="5029200" cy="1313234"/>
          </a:xfrm>
        </p:spPr>
        <p:txBody>
          <a:bodyPr/>
          <a:lstStyle>
            <a:lvl1pPr marL="0" indent="0">
              <a:buFontTx/>
              <a:buNone/>
              <a:defRPr sz="1799" b="1">
                <a:solidFill>
                  <a:srgbClr val="00B2F2"/>
                </a:solidFill>
              </a:defRPr>
            </a:lvl1pPr>
          </a:lstStyle>
          <a:p>
            <a:r>
              <a:rPr lang="en-US"/>
              <a:t>Click to edit Master subtitle style</a:t>
            </a:r>
            <a:endParaRPr lang="en-US" dirty="0"/>
          </a:p>
        </p:txBody>
      </p:sp>
      <p:pic>
        <p:nvPicPr>
          <p:cNvPr id="9" name="Picture 10" descr="Internal_logo_widescreen"/>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7255" t="12921" r="49191" b="12069"/>
          <a:stretch/>
        </p:blipFill>
        <p:spPr bwMode="auto">
          <a:xfrm>
            <a:off x="3677776" y="0"/>
            <a:ext cx="5482935" cy="52535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itle 2"/>
          <p:cNvSpPr>
            <a:spLocks noGrp="1"/>
          </p:cNvSpPr>
          <p:nvPr>
            <p:ph type="title"/>
            <p:custDataLst>
              <p:tags r:id="rId2"/>
            </p:custDataLst>
          </p:nvPr>
        </p:nvSpPr>
        <p:spPr>
          <a:xfrm>
            <a:off x="290092" y="1254019"/>
            <a:ext cx="5191087" cy="1540987"/>
          </a:xfrm>
        </p:spPr>
        <p:txBody>
          <a:bodyPr/>
          <a:lstStyle/>
          <a:p>
            <a:r>
              <a:rPr lang="en-US"/>
              <a:t>Click to edit Master title style</a:t>
            </a:r>
            <a:endParaRPr lang="en-US" dirty="0"/>
          </a:p>
        </p:txBody>
      </p:sp>
    </p:spTree>
    <p:extLst>
      <p:ext uri="{BB962C8B-B14F-4D97-AF65-F5344CB8AC3E}">
        <p14:creationId xmlns:p14="http://schemas.microsoft.com/office/powerpoint/2010/main" val="219816304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p:txBody>
          <a:bodyPr/>
          <a:lstStyle>
            <a:lvl1pPr>
              <a:defRPr b="1"/>
            </a:lvl1pPr>
          </a:lstStyle>
          <a:p>
            <a:r>
              <a:rPr lang="en-US" dirty="0"/>
              <a:t>Click to Edit Master Title Style</a:t>
            </a:r>
          </a:p>
        </p:txBody>
      </p:sp>
      <p:sp>
        <p:nvSpPr>
          <p:cNvPr id="3" name="Content Placeholder 2"/>
          <p:cNvSpPr>
            <a:spLocks noGrp="1"/>
          </p:cNvSpPr>
          <p:nvPr>
            <p:ph idx="1" hasCustomPrompt="1"/>
            <p:custDataLst>
              <p:tags r:id="rId2"/>
            </p:custDataLst>
          </p:nvPr>
        </p:nvSpPr>
        <p:spPr/>
        <p:txBody>
          <a:bodyPr/>
          <a:lstStyle>
            <a:lvl1pPr>
              <a:defRPr b="1"/>
            </a:lvl1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06768987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4555661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26B85E-89B8-A048-A951-98ED09CE82A3}"/>
              </a:ext>
            </a:extLst>
          </p:cNvPr>
          <p:cNvSpPr>
            <a:spLocks noGrp="1"/>
          </p:cNvSpPr>
          <p:nvPr>
            <p:ph idx="1"/>
            <p:custDataLst>
              <p:tags r:id="rId1"/>
            </p:custDataLst>
          </p:nvPr>
        </p:nvSpPr>
        <p:spPr>
          <a:xfrm>
            <a:off x="457200" y="994410"/>
            <a:ext cx="8229600" cy="3600323"/>
          </a:xfrm>
        </p:spPr>
        <p:txBody>
          <a:bodyPr/>
          <a:lstStyle>
            <a:lvl1pPr>
              <a:defRPr sz="1350"/>
            </a:lvl1pPr>
            <a:lvl2pPr>
              <a:defRPr sz="1350"/>
            </a:lvl2pPr>
            <a:lvl3pPr marL="685166" indent="-228389">
              <a:buFont typeface="Arial" panose="020B0604020202020204" pitchFamily="34" charset="0"/>
              <a:buChar char="•"/>
              <a:defRPr sz="1350"/>
            </a:lvl3pPr>
            <a:lvl4pPr marL="913554" indent="-228389">
              <a:buFont typeface="Courier New" panose="02070309020205020404" pitchFamily="49" charset="0"/>
              <a:buChar char="o"/>
              <a:defRPr sz="135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itle 6">
            <a:extLst>
              <a:ext uri="{FF2B5EF4-FFF2-40B4-BE49-F238E27FC236}">
                <a16:creationId xmlns:a16="http://schemas.microsoft.com/office/drawing/2014/main" id="{C5F2BE6A-1F9C-1C46-B6F9-3542EEDE5F9D}"/>
              </a:ext>
            </a:extLst>
          </p:cNvPr>
          <p:cNvSpPr>
            <a:spLocks noGrp="1"/>
          </p:cNvSpPr>
          <p:nvPr>
            <p:ph type="title"/>
            <p:custDataLst>
              <p:tags r:id="rId2"/>
            </p:custDataLst>
          </p:nvPr>
        </p:nvSpPr>
        <p:spPr>
          <a:xfrm>
            <a:off x="457200" y="439332"/>
            <a:ext cx="8229600" cy="340766"/>
          </a:xfrm>
        </p:spPr>
        <p:txBody>
          <a:bodyPr/>
          <a:lstStyle>
            <a:lvl1pPr>
              <a:defRPr sz="1800"/>
            </a:lvl1pPr>
          </a:lstStyle>
          <a:p>
            <a:r>
              <a:rPr lang="en-US"/>
              <a:t>Click to edit Master title style</a:t>
            </a:r>
            <a:endParaRPr lang="en-US" dirty="0"/>
          </a:p>
        </p:txBody>
      </p:sp>
    </p:spTree>
    <p:extLst>
      <p:ext uri="{BB962C8B-B14F-4D97-AF65-F5344CB8AC3E}">
        <p14:creationId xmlns:p14="http://schemas.microsoft.com/office/powerpoint/2010/main" val="41993406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en-US"/>
              <a:t>Click to edit Master title style</a:t>
            </a:r>
          </a:p>
        </p:txBody>
      </p:sp>
    </p:spTree>
    <p:extLst>
      <p:ext uri="{BB962C8B-B14F-4D97-AF65-F5344CB8AC3E}">
        <p14:creationId xmlns:p14="http://schemas.microsoft.com/office/powerpoint/2010/main" val="25168196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custDataLst>
              <p:tags r:id="rId2"/>
            </p:custDataLst>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custDataLst>
              <p:tags r:id="rId3"/>
            </p:custDataLst>
          </p:nvPr>
        </p:nvSpPr>
        <p:spPr/>
        <p:txBody>
          <a:bodyPr/>
          <a:lstStyle/>
          <a:p>
            <a:r>
              <a:rPr lang="en-US"/>
              <a:t>Group Name / DOC ID / Month XX, 2017 / © 2017 IBM Corporation</a:t>
            </a:r>
          </a:p>
        </p:txBody>
      </p:sp>
      <p:sp>
        <p:nvSpPr>
          <p:cNvPr id="6" name="Text Placeholder 5"/>
          <p:cNvSpPr>
            <a:spLocks noGrp="1"/>
          </p:cNvSpPr>
          <p:nvPr>
            <p:ph type="body" sz="quarter" idx="12"/>
            <p:custDataLst>
              <p:tags r:id="rId4"/>
            </p:custDataLst>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custDataLst>
              <p:tags r:id="rId5"/>
            </p:custDataLst>
          </p:nvPr>
        </p:nvSpPr>
        <p:spPr>
          <a:xfrm>
            <a:off x="228600" y="200563"/>
            <a:ext cx="4114800" cy="300037"/>
          </a:xfrm>
        </p:spPr>
        <p:txBody>
          <a:bodyPr/>
          <a:lstStyle>
            <a:lvl1pPr>
              <a:defRPr sz="1100"/>
            </a:lvl1pPr>
          </a:lstStyle>
          <a:p>
            <a:pPr lvl="0"/>
            <a:r>
              <a:rPr lang="en-US"/>
              <a:t>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Content - Title 1 Line">
    <p:bg>
      <p:bgPr>
        <a:solidFill>
          <a:srgbClr val="000000"/>
        </a:solidFill>
        <a:effectLst/>
      </p:bgPr>
    </p:bg>
    <p:spTree>
      <p:nvGrpSpPr>
        <p:cNvPr id="1" name=""/>
        <p:cNvGrpSpPr/>
        <p:nvPr/>
      </p:nvGrpSpPr>
      <p:grpSpPr>
        <a:xfrm>
          <a:off x="0" y="0"/>
          <a:ext cx="0" cy="0"/>
          <a:chOff x="0" y="0"/>
          <a:chExt cx="0" cy="0"/>
        </a:xfrm>
      </p:grpSpPr>
      <p:sp>
        <p:nvSpPr>
          <p:cNvPr id="10" name="Text Placeholder 15"/>
          <p:cNvSpPr>
            <a:spLocks noGrp="1"/>
          </p:cNvSpPr>
          <p:nvPr>
            <p:ph type="body" sz="quarter" idx="11" hasCustomPrompt="1"/>
            <p:custDataLst>
              <p:tags r:id="rId1"/>
            </p:custDataLst>
          </p:nvPr>
        </p:nvSpPr>
        <p:spPr>
          <a:xfrm>
            <a:off x="202517" y="290927"/>
            <a:ext cx="4315054" cy="464018"/>
          </a:xfrm>
        </p:spPr>
        <p:txBody>
          <a:bodyPr>
            <a:noAutofit/>
          </a:bodyPr>
          <a:lstStyle>
            <a:lvl1pPr marL="0" indent="0" fontAlgn="t">
              <a:buFontTx/>
              <a:buNone/>
              <a:defRPr sz="2600" baseline="0">
                <a:solidFill>
                  <a:srgbClr val="0F6FFF"/>
                </a:solidFill>
                <a:latin typeface="Arial" charset="0"/>
              </a:defRPr>
            </a:lvl1pPr>
          </a:lstStyle>
          <a:p>
            <a:r>
              <a:rPr lang="en-US" dirty="0"/>
              <a:t>One line headline goes here</a:t>
            </a:r>
          </a:p>
        </p:txBody>
      </p:sp>
      <p:sp>
        <p:nvSpPr>
          <p:cNvPr id="6" name="Text Placeholder 5"/>
          <p:cNvSpPr>
            <a:spLocks noGrp="1"/>
          </p:cNvSpPr>
          <p:nvPr>
            <p:ph type="body" sz="quarter" idx="13" hasCustomPrompt="1"/>
            <p:custDataLst>
              <p:tags r:id="rId2"/>
            </p:custDataLst>
          </p:nvPr>
        </p:nvSpPr>
        <p:spPr>
          <a:xfrm>
            <a:off x="200026" y="841455"/>
            <a:ext cx="8181975" cy="3229769"/>
          </a:xfrm>
        </p:spPr>
        <p:txBody>
          <a:bodyPr numCol="2" spcCol="617220"/>
          <a:lstStyle>
            <a:lvl1pPr marL="0" marR="0" indent="0" algn="l" defTabSz="685800" rtl="0" eaLnBrk="1" fontAlgn="auto" latinLnBrk="0" hangingPunct="1">
              <a:lnSpc>
                <a:spcPct val="90000"/>
              </a:lnSpc>
              <a:spcBef>
                <a:spcPts val="0"/>
              </a:spcBef>
              <a:spcAft>
                <a:spcPts val="900"/>
              </a:spcAft>
              <a:buClrTx/>
              <a:buSzTx/>
              <a:buFont typeface="Arial"/>
              <a:buNone/>
              <a:tabLst/>
              <a:defRPr lang="en-US" sz="1400" kern="1200" baseline="0">
                <a:solidFill>
                  <a:schemeClr val="bg1"/>
                </a:solidFill>
                <a:effectLst/>
                <a:latin typeface="+mn-lt"/>
              </a:defRPr>
            </a:lvl1pPr>
            <a:lvl2pPr marL="342900" indent="0">
              <a:buNone/>
              <a:defRPr/>
            </a:lvl2pPr>
            <a:lvl3pPr marL="685800" indent="0">
              <a:buNone/>
              <a:defRPr/>
            </a:lvl3pPr>
            <a:lvl4pPr marL="1028700" indent="0">
              <a:buNone/>
              <a:defRPr/>
            </a:lvl4pPr>
            <a:lvl5pPr marL="1371600" indent="0">
              <a:buNone/>
              <a:defRPr/>
            </a:lvl5pPr>
          </a:lstStyle>
          <a:p>
            <a:r>
              <a:rPr lang="en-US" sz="1400" dirty="0">
                <a:effectLst/>
                <a:latin typeface="+mn-lt"/>
                <a:ea typeface="ＭＳ 明朝"/>
                <a:cs typeface="Times New Roman"/>
              </a:rPr>
              <a:t>Copy goes here for two column </a:t>
            </a:r>
            <a:r>
              <a:rPr lang="en-US" sz="1400" dirty="0" err="1">
                <a:effectLst/>
                <a:latin typeface="+mn-lt"/>
                <a:ea typeface="ＭＳ 明朝"/>
                <a:cs typeface="Times New Roman"/>
              </a:rPr>
              <a:t>lorem</a:t>
            </a:r>
            <a:r>
              <a:rPr lang="en-US" sz="1400" dirty="0">
                <a:effectLst/>
                <a:latin typeface="+mn-lt"/>
                <a:ea typeface="ＭＳ 明朝"/>
                <a:cs typeface="Times New Roman"/>
              </a:rPr>
              <a:t> </a:t>
            </a:r>
            <a:r>
              <a:rPr lang="en-US" sz="1400" dirty="0" err="1">
                <a:effectLst/>
                <a:latin typeface="+mn-lt"/>
                <a:ea typeface="ＭＳ 明朝"/>
                <a:cs typeface="Times New Roman"/>
              </a:rPr>
              <a:t>ipsum</a:t>
            </a:r>
            <a:r>
              <a:rPr lang="en-US" sz="1400" dirty="0">
                <a:effectLst/>
                <a:latin typeface="+mn-lt"/>
                <a:ea typeface="ＭＳ 明朝"/>
                <a:cs typeface="Times New Roman"/>
              </a:rPr>
              <a:t> </a:t>
            </a:r>
            <a:r>
              <a:rPr lang="en-US" sz="1400" dirty="0" err="1">
                <a:effectLst/>
                <a:latin typeface="+mn-lt"/>
                <a:ea typeface="ＭＳ 明朝"/>
                <a:cs typeface="Times New Roman"/>
              </a:rPr>
              <a:t>dolar</a:t>
            </a:r>
            <a:r>
              <a:rPr lang="en-US" sz="1400" dirty="0">
                <a:effectLst/>
                <a:latin typeface="+mn-lt"/>
                <a:ea typeface="ＭＳ 明朝"/>
                <a:cs typeface="Times New Roman"/>
              </a:rPr>
              <a:t> sit </a:t>
            </a:r>
            <a:r>
              <a:rPr lang="en-US" sz="1400" dirty="0" err="1">
                <a:effectLst/>
                <a:latin typeface="+mn-lt"/>
                <a:ea typeface="ＭＳ 明朝"/>
                <a:cs typeface="Times New Roman"/>
              </a:rPr>
              <a:t>amet</a:t>
            </a:r>
            <a:r>
              <a:rPr lang="en-US" sz="1400" dirty="0">
                <a:effectLst/>
                <a:latin typeface="+mn-lt"/>
                <a:ea typeface="ＭＳ 明朝"/>
                <a:cs typeface="Times New Roman"/>
              </a:rPr>
              <a:t>, </a:t>
            </a:r>
            <a:r>
              <a:rPr lang="en-US" sz="1400" dirty="0" err="1">
                <a:effectLst/>
                <a:latin typeface="+mn-lt"/>
                <a:ea typeface="ＭＳ 明朝"/>
                <a:cs typeface="Times New Roman"/>
              </a:rPr>
              <a:t>consectetur</a:t>
            </a:r>
            <a:r>
              <a:rPr lang="en-US" sz="1400" dirty="0">
                <a:effectLst/>
                <a:latin typeface="+mn-lt"/>
                <a:ea typeface="ＭＳ 明朝"/>
                <a:cs typeface="Times New Roman"/>
              </a:rPr>
              <a:t> </a:t>
            </a:r>
            <a:r>
              <a:rPr lang="en-US" sz="1400" dirty="0" err="1">
                <a:effectLst/>
                <a:latin typeface="+mn-lt"/>
                <a:ea typeface="ＭＳ 明朝"/>
                <a:cs typeface="Times New Roman"/>
              </a:rPr>
              <a:t>adipiscing</a:t>
            </a:r>
            <a:r>
              <a:rPr lang="en-US" sz="1400" dirty="0">
                <a:effectLst/>
                <a:latin typeface="+mn-lt"/>
                <a:ea typeface="ＭＳ 明朝"/>
                <a:cs typeface="Times New Roman"/>
              </a:rPr>
              <a:t> </a:t>
            </a:r>
            <a:r>
              <a:rPr lang="en-US" sz="1400" dirty="0" err="1">
                <a:effectLst/>
                <a:latin typeface="+mn-lt"/>
                <a:ea typeface="ＭＳ 明朝"/>
                <a:cs typeface="Times New Roman"/>
              </a:rPr>
              <a:t>elit</a:t>
            </a:r>
            <a:r>
              <a:rPr lang="en-US" sz="1400" dirty="0">
                <a:effectLst/>
                <a:latin typeface="+mn-lt"/>
                <a:ea typeface="ＭＳ 明朝"/>
                <a:cs typeface="Times New Roman"/>
              </a:rPr>
              <a:t>. </a:t>
            </a:r>
            <a:r>
              <a:rPr lang="en-US" sz="1400" dirty="0" err="1">
                <a:effectLst/>
                <a:latin typeface="+mn-lt"/>
                <a:ea typeface="ＭＳ 明朝"/>
                <a:cs typeface="Times New Roman"/>
              </a:rPr>
              <a:t>Donec</a:t>
            </a:r>
            <a:r>
              <a:rPr lang="en-US" sz="1400" dirty="0">
                <a:effectLst/>
                <a:latin typeface="+mn-lt"/>
                <a:ea typeface="ＭＳ 明朝"/>
                <a:cs typeface="Times New Roman"/>
              </a:rPr>
              <a:t> </a:t>
            </a:r>
            <a:r>
              <a:rPr lang="en-US" sz="1400" dirty="0" err="1">
                <a:effectLst/>
                <a:latin typeface="+mn-lt"/>
                <a:ea typeface="ＭＳ 明朝"/>
                <a:cs typeface="Times New Roman"/>
              </a:rPr>
              <a:t>vehicula</a:t>
            </a:r>
            <a:r>
              <a:rPr lang="en-US" sz="1400" dirty="0">
                <a:effectLst/>
                <a:latin typeface="+mn-lt"/>
                <a:ea typeface="ＭＳ 明朝"/>
                <a:cs typeface="Times New Roman"/>
              </a:rPr>
              <a:t> </a:t>
            </a:r>
            <a:r>
              <a:rPr lang="en-US" sz="1400" dirty="0" err="1">
                <a:effectLst/>
                <a:latin typeface="+mn-lt"/>
                <a:ea typeface="ＭＳ 明朝"/>
                <a:cs typeface="Times New Roman"/>
              </a:rPr>
              <a:t>lorem</a:t>
            </a:r>
            <a:r>
              <a:rPr lang="en-US" sz="1400" dirty="0">
                <a:effectLst/>
                <a:latin typeface="+mn-lt"/>
                <a:ea typeface="ＭＳ 明朝"/>
                <a:cs typeface="Times New Roman"/>
              </a:rPr>
              <a:t> </a:t>
            </a:r>
            <a:r>
              <a:rPr lang="en-US" sz="1400" dirty="0" err="1">
                <a:effectLst/>
                <a:latin typeface="+mn-lt"/>
                <a:ea typeface="ＭＳ 明朝"/>
                <a:cs typeface="Times New Roman"/>
              </a:rPr>
              <a:t>enim</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convallis</a:t>
            </a:r>
            <a:r>
              <a:rPr lang="en-US" sz="1400" dirty="0">
                <a:effectLst/>
                <a:latin typeface="+mn-lt"/>
                <a:ea typeface="ＭＳ 明朝"/>
                <a:cs typeface="Times New Roman"/>
              </a:rPr>
              <a:t> lacus </a:t>
            </a:r>
            <a:r>
              <a:rPr lang="en-US" sz="1400" dirty="0" err="1">
                <a:effectLst/>
                <a:latin typeface="+mn-lt"/>
                <a:ea typeface="ＭＳ 明朝"/>
                <a:cs typeface="Times New Roman"/>
              </a:rPr>
              <a:t>sodales</a:t>
            </a:r>
            <a:r>
              <a:rPr lang="en-US" sz="1400" dirty="0">
                <a:effectLst/>
                <a:latin typeface="+mn-lt"/>
                <a:ea typeface="ＭＳ 明朝"/>
                <a:cs typeface="Times New Roman"/>
              </a:rPr>
              <a:t> in.</a:t>
            </a:r>
            <a:endParaRPr lang="en-US" sz="900" dirty="0">
              <a:effectLst/>
              <a:latin typeface="Cambria"/>
              <a:ea typeface="ＭＳ 明朝"/>
              <a:cs typeface="Times New Roman"/>
            </a:endParaRPr>
          </a:p>
          <a:p>
            <a:r>
              <a:rPr lang="en-US" sz="1400" dirty="0">
                <a:effectLst/>
                <a:latin typeface="+mn-lt"/>
                <a:ea typeface="ＭＳ 明朝"/>
                <a:cs typeface="Times New Roman"/>
              </a:rPr>
              <a:t>In </a:t>
            </a:r>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neque</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velit</a:t>
            </a:r>
            <a:r>
              <a:rPr lang="en-US" sz="1400" dirty="0">
                <a:effectLst/>
                <a:latin typeface="+mn-lt"/>
                <a:ea typeface="ＭＳ 明朝"/>
                <a:cs typeface="Times New Roman"/>
              </a:rPr>
              <a:t>. </a:t>
            </a:r>
            <a:r>
              <a:rPr lang="en-US" sz="1400" dirty="0" err="1">
                <a:effectLst/>
                <a:latin typeface="+mn-lt"/>
                <a:ea typeface="ＭＳ 明朝"/>
                <a:cs typeface="Times New Roman"/>
              </a:rPr>
              <a:t>Praesent</a:t>
            </a:r>
            <a:r>
              <a:rPr lang="en-US" sz="1400" dirty="0">
                <a:effectLst/>
                <a:latin typeface="+mn-lt"/>
                <a:ea typeface="ＭＳ 明朝"/>
                <a:cs typeface="Times New Roman"/>
              </a:rPr>
              <a:t> non </a:t>
            </a:r>
            <a:r>
              <a:rPr lang="en-US" sz="1400" dirty="0" err="1">
                <a:effectLst/>
                <a:latin typeface="+mn-lt"/>
                <a:ea typeface="ＭＳ 明朝"/>
                <a:cs typeface="Times New Roman"/>
              </a:rPr>
              <a:t>feugiat</a:t>
            </a:r>
            <a:r>
              <a:rPr lang="en-US" sz="1400" dirty="0">
                <a:effectLst/>
                <a:latin typeface="+mn-lt"/>
                <a:ea typeface="ＭＳ 明朝"/>
                <a:cs typeface="Times New Roman"/>
              </a:rPr>
              <a:t> </a:t>
            </a:r>
            <a:r>
              <a:rPr lang="en-US" sz="1400" dirty="0" err="1">
                <a:effectLst/>
                <a:latin typeface="+mn-lt"/>
                <a:ea typeface="ＭＳ 明朝"/>
                <a:cs typeface="Times New Roman"/>
              </a:rPr>
              <a:t>sapien</a:t>
            </a:r>
            <a:r>
              <a:rPr lang="en-US" sz="1400" dirty="0">
                <a:effectLst/>
                <a:latin typeface="+mn-lt"/>
                <a:ea typeface="ＭＳ 明朝"/>
                <a:cs typeface="Times New Roman"/>
              </a:rPr>
              <a:t>, </a:t>
            </a:r>
            <a:r>
              <a:rPr lang="en-US" sz="1400" dirty="0" err="1">
                <a:effectLst/>
                <a:latin typeface="+mn-lt"/>
                <a:ea typeface="ＭＳ 明朝"/>
                <a:cs typeface="Times New Roman"/>
              </a:rPr>
              <a:t>sed</a:t>
            </a:r>
            <a:r>
              <a:rPr lang="en-US" sz="1400" dirty="0">
                <a:effectLst/>
                <a:latin typeface="+mn-lt"/>
                <a:ea typeface="ＭＳ 明朝"/>
                <a:cs typeface="Times New Roman"/>
              </a:rPr>
              <a:t> </a:t>
            </a:r>
            <a:r>
              <a:rPr lang="en-US" sz="1400" dirty="0" err="1">
                <a:effectLst/>
                <a:latin typeface="+mn-lt"/>
                <a:ea typeface="ＭＳ 明朝"/>
                <a:cs typeface="Times New Roman"/>
              </a:rPr>
              <a:t>rhoncus</a:t>
            </a:r>
            <a:r>
              <a:rPr lang="en-US" sz="1400" dirty="0">
                <a:effectLst/>
                <a:latin typeface="+mn-lt"/>
                <a:ea typeface="ＭＳ 明朝"/>
                <a:cs typeface="Times New Roman"/>
              </a:rPr>
              <a:t>.</a:t>
            </a:r>
            <a:endParaRPr lang="en-US" sz="900" dirty="0">
              <a:effectLst/>
              <a:latin typeface="Cambria"/>
              <a:ea typeface="ＭＳ 明朝"/>
              <a:cs typeface="Times New Roman"/>
            </a:endParaRPr>
          </a:p>
          <a:p>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wisi</a:t>
            </a:r>
            <a:r>
              <a:rPr lang="en-US" sz="1400" dirty="0">
                <a:effectLst/>
                <a:latin typeface="+mn-lt"/>
                <a:ea typeface="ＭＳ 明朝"/>
                <a:cs typeface="Times New Roman"/>
              </a:rPr>
              <a:t> </a:t>
            </a:r>
            <a:r>
              <a:rPr lang="en-US" sz="1400" dirty="0" err="1">
                <a:effectLst/>
                <a:latin typeface="+mn-lt"/>
                <a:ea typeface="ＭＳ 明朝"/>
                <a:cs typeface="Times New Roman"/>
              </a:rPr>
              <a:t>enim</a:t>
            </a:r>
            <a:r>
              <a:rPr lang="en-US" sz="1400" dirty="0">
                <a:effectLst/>
                <a:latin typeface="+mn-lt"/>
                <a:ea typeface="ＭＳ 明朝"/>
                <a:cs typeface="Times New Roman"/>
              </a:rPr>
              <a:t> ad minim </a:t>
            </a:r>
            <a:r>
              <a:rPr lang="en-US" sz="1400" dirty="0" err="1">
                <a:effectLst/>
                <a:latin typeface="+mn-lt"/>
                <a:ea typeface="ＭＳ 明朝"/>
                <a:cs typeface="Times New Roman"/>
              </a:rPr>
              <a:t>veniam</a:t>
            </a:r>
            <a:r>
              <a:rPr lang="en-US" sz="1400" dirty="0">
                <a:effectLst/>
                <a:latin typeface="+mn-lt"/>
                <a:ea typeface="ＭＳ 明朝"/>
                <a:cs typeface="Times New Roman"/>
              </a:rPr>
              <a:t>, </a:t>
            </a:r>
            <a:r>
              <a:rPr lang="en-US" sz="1400" dirty="0" err="1">
                <a:effectLst/>
                <a:latin typeface="+mn-lt"/>
                <a:ea typeface="ＭＳ 明朝"/>
                <a:cs typeface="Times New Roman"/>
              </a:rPr>
              <a:t>quis</a:t>
            </a:r>
            <a:r>
              <a:rPr lang="en-US" sz="1400" dirty="0">
                <a:effectLst/>
                <a:latin typeface="+mn-lt"/>
                <a:ea typeface="ＭＳ 明朝"/>
                <a:cs typeface="Times New Roman"/>
              </a:rPr>
              <a:t> </a:t>
            </a:r>
            <a:r>
              <a:rPr lang="en-US" sz="1400" dirty="0" err="1">
                <a:effectLst/>
                <a:latin typeface="+mn-lt"/>
                <a:ea typeface="ＭＳ 明朝"/>
                <a:cs typeface="Times New Roman"/>
              </a:rPr>
              <a:t>nostrud</a:t>
            </a:r>
            <a:r>
              <a:rPr lang="en-US" sz="1400" dirty="0">
                <a:effectLst/>
                <a:latin typeface="+mn-lt"/>
                <a:ea typeface="ＭＳ 明朝"/>
                <a:cs typeface="Times New Roman"/>
              </a:rPr>
              <a:t> </a:t>
            </a:r>
            <a:r>
              <a:rPr lang="en-US" sz="1400" dirty="0" err="1">
                <a:effectLst/>
                <a:latin typeface="+mn-lt"/>
                <a:ea typeface="ＭＳ 明朝"/>
                <a:cs typeface="Times New Roman"/>
              </a:rPr>
              <a:t>exerci</a:t>
            </a:r>
            <a:r>
              <a:rPr lang="en-US" sz="1400" dirty="0">
                <a:effectLst/>
                <a:latin typeface="+mn-lt"/>
                <a:ea typeface="ＭＳ 明朝"/>
                <a:cs typeface="Times New Roman"/>
              </a:rPr>
              <a:t> </a:t>
            </a:r>
            <a:r>
              <a:rPr lang="en-US" sz="1400" dirty="0" err="1">
                <a:effectLst/>
                <a:latin typeface="+mn-lt"/>
                <a:ea typeface="ＭＳ 明朝"/>
                <a:cs typeface="Times New Roman"/>
              </a:rPr>
              <a:t>tation</a:t>
            </a:r>
            <a:r>
              <a:rPr lang="en-US" sz="1400" dirty="0">
                <a:effectLst/>
                <a:latin typeface="+mn-lt"/>
                <a:ea typeface="ＭＳ 明朝"/>
                <a:cs typeface="Times New Roman"/>
              </a:rPr>
              <a:t> </a:t>
            </a:r>
            <a:r>
              <a:rPr lang="en-US" sz="1400" dirty="0" err="1">
                <a:effectLst/>
                <a:latin typeface="+mn-lt"/>
                <a:ea typeface="ＭＳ 明朝"/>
                <a:cs typeface="Times New Roman"/>
              </a:rPr>
              <a:t>ullamcorper</a:t>
            </a:r>
            <a:r>
              <a:rPr lang="en-US" sz="1400" dirty="0">
                <a:effectLst/>
                <a:latin typeface="+mn-lt"/>
                <a:ea typeface="ＭＳ 明朝"/>
                <a:cs typeface="Times New Roman"/>
              </a:rPr>
              <a:t> </a:t>
            </a:r>
            <a:r>
              <a:rPr lang="en-US" sz="1400" dirty="0" err="1">
                <a:effectLst/>
                <a:latin typeface="+mn-lt"/>
                <a:ea typeface="ＭＳ 明朝"/>
                <a:cs typeface="Times New Roman"/>
              </a:rPr>
              <a:t>suscipit</a:t>
            </a:r>
            <a:r>
              <a:rPr lang="en-US" sz="1400" dirty="0">
                <a:effectLst/>
                <a:latin typeface="+mn-lt"/>
                <a:ea typeface="ＭＳ 明朝"/>
                <a:cs typeface="Times New Roman"/>
              </a:rPr>
              <a:t> </a:t>
            </a:r>
            <a:r>
              <a:rPr lang="en-US" sz="1400" dirty="0" err="1">
                <a:effectLst/>
                <a:latin typeface="+mn-lt"/>
                <a:ea typeface="ＭＳ 明朝"/>
                <a:cs typeface="Times New Roman"/>
              </a:rPr>
              <a:t>lobortis</a:t>
            </a:r>
            <a:r>
              <a:rPr lang="en-US" sz="1400" dirty="0">
                <a:effectLst/>
                <a:latin typeface="+mn-lt"/>
                <a:ea typeface="ＭＳ 明朝"/>
                <a:cs typeface="Times New Roman"/>
              </a:rPr>
              <a:t> </a:t>
            </a:r>
            <a:r>
              <a:rPr lang="en-US" sz="1400" dirty="0" err="1">
                <a:effectLst/>
                <a:latin typeface="+mn-lt"/>
                <a:ea typeface="ＭＳ 明朝"/>
                <a:cs typeface="Times New Roman"/>
              </a:rPr>
              <a:t>nisl</a:t>
            </a:r>
            <a:r>
              <a:rPr lang="en-US" sz="1400" dirty="0">
                <a:effectLst/>
                <a:latin typeface="+mn-lt"/>
                <a:ea typeface="ＭＳ 明朝"/>
                <a:cs typeface="Times New Roman"/>
              </a:rPr>
              <a:t> </a:t>
            </a:r>
            <a:r>
              <a:rPr lang="en-US" sz="1400" dirty="0" err="1">
                <a:effectLst/>
                <a:latin typeface="+mn-lt"/>
                <a:ea typeface="ＭＳ 明朝"/>
                <a:cs typeface="Times New Roman"/>
              </a:rPr>
              <a:t>ut</a:t>
            </a:r>
            <a:r>
              <a:rPr lang="en-US" sz="1400" dirty="0">
                <a:effectLst/>
                <a:latin typeface="+mn-lt"/>
                <a:ea typeface="ＭＳ 明朝"/>
                <a:cs typeface="Times New Roman"/>
              </a:rPr>
              <a:t> </a:t>
            </a:r>
            <a:r>
              <a:rPr lang="en-US" sz="1400" dirty="0" err="1">
                <a:effectLst/>
                <a:latin typeface="+mn-lt"/>
                <a:ea typeface="ＭＳ 明朝"/>
                <a:cs typeface="Times New Roman"/>
              </a:rPr>
              <a:t>aliquip</a:t>
            </a:r>
            <a:r>
              <a:rPr lang="en-US" sz="1400" dirty="0">
                <a:effectLst/>
                <a:latin typeface="+mn-lt"/>
                <a:ea typeface="ＭＳ 明朝"/>
                <a:cs typeface="Times New Roman"/>
              </a:rPr>
              <a:t> ex </a:t>
            </a:r>
            <a:r>
              <a:rPr lang="en-US" sz="1400" dirty="0" err="1">
                <a:effectLst/>
                <a:latin typeface="+mn-lt"/>
                <a:ea typeface="ＭＳ 明朝"/>
                <a:cs typeface="Times New Roman"/>
              </a:rPr>
              <a:t>ea</a:t>
            </a:r>
            <a:r>
              <a:rPr lang="en-US" sz="1400" dirty="0">
                <a:effectLst/>
                <a:latin typeface="+mn-lt"/>
                <a:ea typeface="ＭＳ 明朝"/>
                <a:cs typeface="Times New Roman"/>
              </a:rPr>
              <a:t> </a:t>
            </a:r>
            <a:r>
              <a:rPr lang="en-US" sz="1400" dirty="0" err="1">
                <a:effectLst/>
                <a:latin typeface="+mn-lt"/>
                <a:ea typeface="ＭＳ 明朝"/>
                <a:cs typeface="Times New Roman"/>
              </a:rPr>
              <a:t>commodo</a:t>
            </a:r>
            <a:r>
              <a:rPr lang="en-US" sz="1400" dirty="0">
                <a:effectLst/>
                <a:latin typeface="+mn-lt"/>
                <a:ea typeface="ＭＳ 明朝"/>
                <a:cs typeface="Times New Roman"/>
              </a:rPr>
              <a:t> </a:t>
            </a:r>
            <a:r>
              <a:rPr lang="en-US" sz="1400" dirty="0" err="1">
                <a:effectLst/>
                <a:latin typeface="+mn-lt"/>
                <a:ea typeface="ＭＳ 明朝"/>
                <a:cs typeface="Times New Roman"/>
              </a:rPr>
              <a:t>consequat</a:t>
            </a:r>
            <a:r>
              <a:rPr lang="en-US" sz="1400" dirty="0">
                <a:effectLst/>
                <a:latin typeface="+mn-lt"/>
                <a:ea typeface="ＭＳ 明朝"/>
                <a:cs typeface="Times New Roman"/>
              </a:rPr>
              <a:t>. </a:t>
            </a:r>
            <a:r>
              <a:rPr lang="en-US" sz="1400" dirty="0" err="1">
                <a:effectLst/>
                <a:latin typeface="+mn-lt"/>
                <a:ea typeface="ＭＳ 明朝"/>
                <a:cs typeface="Times New Roman"/>
              </a:rPr>
              <a:t>Duis</a:t>
            </a:r>
            <a:r>
              <a:rPr lang="en-US" sz="1400" dirty="0">
                <a:effectLst/>
                <a:latin typeface="+mn-lt"/>
                <a:ea typeface="ＭＳ 明朝"/>
                <a:cs typeface="Times New Roman"/>
              </a:rPr>
              <a:t> </a:t>
            </a:r>
            <a:r>
              <a:rPr lang="en-US" sz="1400" dirty="0" err="1">
                <a:effectLst/>
                <a:latin typeface="+mn-lt"/>
                <a:ea typeface="ＭＳ 明朝"/>
                <a:cs typeface="Times New Roman"/>
              </a:rPr>
              <a:t>autem</a:t>
            </a:r>
            <a:r>
              <a:rPr lang="en-US" sz="1400" dirty="0">
                <a:effectLst/>
                <a:latin typeface="+mn-lt"/>
                <a:ea typeface="ＭＳ 明朝"/>
                <a:cs typeface="Times New Roman"/>
              </a:rPr>
              <a:t> </a:t>
            </a:r>
            <a:r>
              <a:rPr lang="en-US" sz="1400" dirty="0" err="1">
                <a:effectLst/>
                <a:latin typeface="+mn-lt"/>
                <a:ea typeface="ＭＳ 明朝"/>
                <a:cs typeface="Times New Roman"/>
              </a:rPr>
              <a:t>vel</a:t>
            </a:r>
            <a:r>
              <a:rPr lang="en-US" sz="1400" dirty="0">
                <a:effectLst/>
                <a:latin typeface="+mn-lt"/>
                <a:ea typeface="ＭＳ 明朝"/>
                <a:cs typeface="Times New Roman"/>
              </a:rPr>
              <a:t> </a:t>
            </a:r>
            <a:r>
              <a:rPr lang="en-US" sz="1400" dirty="0" err="1">
                <a:effectLst/>
                <a:latin typeface="+mn-lt"/>
                <a:ea typeface="ＭＳ 明朝"/>
                <a:cs typeface="Times New Roman"/>
              </a:rPr>
              <a:t>eum</a:t>
            </a:r>
            <a:r>
              <a:rPr lang="en-US" sz="1400" dirty="0">
                <a:effectLst/>
                <a:latin typeface="+mn-lt"/>
                <a:ea typeface="ＭＳ 明朝"/>
                <a:cs typeface="Times New Roman"/>
              </a:rPr>
              <a:t> </a:t>
            </a:r>
            <a:r>
              <a:rPr lang="en-US" sz="1400" dirty="0" err="1">
                <a:effectLst/>
                <a:latin typeface="+mn-lt"/>
                <a:ea typeface="ＭＳ 明朝"/>
                <a:cs typeface="Times New Roman"/>
              </a:rPr>
              <a:t>iriure</a:t>
            </a:r>
            <a:r>
              <a:rPr lang="en-US" sz="1400" dirty="0">
                <a:effectLst/>
                <a:latin typeface="+mn-lt"/>
                <a:ea typeface="ＭＳ 明朝"/>
                <a:cs typeface="Times New Roman"/>
              </a:rPr>
              <a:t> dolor in </a:t>
            </a:r>
            <a:r>
              <a:rPr lang="en-US" sz="1400" dirty="0" err="1">
                <a:effectLst/>
                <a:latin typeface="+mn-lt"/>
                <a:ea typeface="ＭＳ 明朝"/>
                <a:cs typeface="Times New Roman"/>
              </a:rPr>
              <a:t>hendrerit</a:t>
            </a:r>
            <a:r>
              <a:rPr lang="en-US" sz="1400" dirty="0">
                <a:effectLst/>
                <a:latin typeface="+mn-lt"/>
                <a:ea typeface="ＭＳ 明朝"/>
                <a:cs typeface="Times New Roman"/>
              </a:rPr>
              <a:t> in </a:t>
            </a:r>
            <a:r>
              <a:rPr lang="en-US" sz="1400" dirty="0" err="1">
                <a:effectLst/>
                <a:latin typeface="+mn-lt"/>
                <a:ea typeface="ＭＳ 明朝"/>
                <a:cs typeface="Times New Roman"/>
              </a:rPr>
              <a:t>vulputate</a:t>
            </a:r>
            <a:r>
              <a:rPr lang="en-US" sz="1400" dirty="0">
                <a:effectLst/>
                <a:latin typeface="+mn-lt"/>
                <a:ea typeface="ＭＳ 明朝"/>
                <a:cs typeface="Times New Roman"/>
              </a:rPr>
              <a:t> </a:t>
            </a:r>
            <a:r>
              <a:rPr lang="en-US" sz="1400" dirty="0" err="1">
                <a:effectLst/>
                <a:latin typeface="+mn-lt"/>
                <a:ea typeface="ＭＳ 明朝"/>
                <a:cs typeface="Times New Roman"/>
              </a:rPr>
              <a:t>velit</a:t>
            </a:r>
            <a:r>
              <a:rPr lang="en-US" sz="1400" dirty="0">
                <a:effectLst/>
                <a:latin typeface="+mn-lt"/>
                <a:ea typeface="ＭＳ 明朝"/>
                <a:cs typeface="Times New Roman"/>
              </a:rPr>
              <a:t> </a:t>
            </a:r>
            <a:r>
              <a:rPr lang="en-US" sz="1400" dirty="0" err="1">
                <a:effectLst/>
                <a:latin typeface="+mn-lt"/>
                <a:ea typeface="ＭＳ 明朝"/>
                <a:cs typeface="Times New Roman"/>
              </a:rPr>
              <a:t>esse</a:t>
            </a:r>
            <a:r>
              <a:rPr lang="en-US" sz="1400" dirty="0">
                <a:effectLst/>
                <a:latin typeface="+mn-lt"/>
                <a:ea typeface="ＭＳ 明朝"/>
                <a:cs typeface="Times New Roman"/>
              </a:rPr>
              <a:t> </a:t>
            </a:r>
            <a:r>
              <a:rPr lang="en-US" sz="1400" dirty="0" err="1">
                <a:effectLst/>
                <a:latin typeface="+mn-lt"/>
                <a:ea typeface="ＭＳ 明朝"/>
                <a:cs typeface="Times New Roman"/>
              </a:rPr>
              <a:t>molestie</a:t>
            </a:r>
            <a:r>
              <a:rPr lang="en-US" sz="1400" dirty="0">
                <a:effectLst/>
                <a:latin typeface="+mn-lt"/>
                <a:ea typeface="ＭＳ 明朝"/>
                <a:cs typeface="Times New Roman"/>
              </a:rPr>
              <a:t> </a:t>
            </a:r>
            <a:r>
              <a:rPr lang="en-US" sz="1400" dirty="0" err="1">
                <a:effectLst/>
                <a:latin typeface="+mn-lt"/>
                <a:ea typeface="ＭＳ 明朝"/>
                <a:cs typeface="Times New Roman"/>
              </a:rPr>
              <a:t>consequat</a:t>
            </a:r>
            <a:r>
              <a:rPr lang="en-US" sz="1400" dirty="0">
                <a:effectLst/>
                <a:latin typeface="+mn-lt"/>
                <a:ea typeface="ＭＳ 明朝"/>
                <a:cs typeface="Times New Roman"/>
              </a:rPr>
              <a:t>, </a:t>
            </a:r>
            <a:r>
              <a:rPr lang="en-US" sz="1400" dirty="0" err="1">
                <a:effectLst/>
                <a:latin typeface="+mn-lt"/>
                <a:ea typeface="ＭＳ 明朝"/>
                <a:cs typeface="Times New Roman"/>
              </a:rPr>
              <a:t>vel</a:t>
            </a:r>
            <a:r>
              <a:rPr lang="en-US" sz="1400" dirty="0">
                <a:effectLst/>
                <a:latin typeface="+mn-lt"/>
                <a:ea typeface="ＭＳ 明朝"/>
                <a:cs typeface="Times New Roman"/>
              </a:rPr>
              <a:t> </a:t>
            </a:r>
            <a:r>
              <a:rPr lang="en-US" sz="1400" dirty="0" err="1">
                <a:effectLst/>
                <a:latin typeface="+mn-lt"/>
                <a:ea typeface="ＭＳ 明朝"/>
                <a:cs typeface="Times New Roman"/>
              </a:rPr>
              <a:t>illum</a:t>
            </a:r>
            <a:r>
              <a:rPr lang="en-US" sz="1400" dirty="0">
                <a:effectLst/>
                <a:latin typeface="+mn-lt"/>
                <a:ea typeface="ＭＳ 明朝"/>
                <a:cs typeface="Times New Roman"/>
              </a:rPr>
              <a:t> </a:t>
            </a:r>
            <a:r>
              <a:rPr lang="en-US" sz="1400" dirty="0" err="1">
                <a:effectLst/>
                <a:latin typeface="+mn-lt"/>
                <a:ea typeface="ＭＳ 明朝"/>
                <a:cs typeface="Times New Roman"/>
              </a:rPr>
              <a:t>dolore</a:t>
            </a:r>
            <a:r>
              <a:rPr lang="en-US" sz="1400" dirty="0">
                <a:effectLst/>
                <a:latin typeface="+mn-lt"/>
                <a:ea typeface="ＭＳ 明朝"/>
                <a:cs typeface="Times New Roman"/>
              </a:rPr>
              <a:t> </a:t>
            </a:r>
            <a:r>
              <a:rPr lang="en-US" sz="1400" dirty="0" err="1">
                <a:effectLst/>
                <a:latin typeface="+mn-lt"/>
                <a:ea typeface="ＭＳ 明朝"/>
                <a:cs typeface="Times New Roman"/>
              </a:rPr>
              <a:t>eu</a:t>
            </a:r>
            <a:r>
              <a:rPr lang="en-US" sz="1400" dirty="0">
                <a:effectLst/>
                <a:latin typeface="+mn-lt"/>
                <a:ea typeface="ＭＳ 明朝"/>
                <a:cs typeface="Times New Roman"/>
              </a:rPr>
              <a:t> </a:t>
            </a:r>
            <a:r>
              <a:rPr lang="en-US" sz="1400" dirty="0" err="1">
                <a:effectLst/>
                <a:latin typeface="+mn-lt"/>
                <a:ea typeface="ＭＳ 明朝"/>
                <a:cs typeface="Times New Roman"/>
              </a:rPr>
              <a:t>feugiat</a:t>
            </a:r>
            <a:r>
              <a:rPr lang="en-US" sz="1400" dirty="0">
                <a:effectLst/>
                <a:latin typeface="+mn-lt"/>
                <a:ea typeface="ＭＳ 明朝"/>
                <a:cs typeface="Times New Roman"/>
              </a:rPr>
              <a:t> </a:t>
            </a:r>
            <a:r>
              <a:rPr lang="en-US" sz="1400" dirty="0" err="1">
                <a:effectLst/>
                <a:latin typeface="+mn-lt"/>
                <a:ea typeface="ＭＳ 明朝"/>
                <a:cs typeface="Times New Roman"/>
              </a:rPr>
              <a:t>nulla</a:t>
            </a:r>
            <a:r>
              <a:rPr lang="en-US" sz="1400" dirty="0">
                <a:effectLst/>
                <a:latin typeface="+mn-lt"/>
                <a:ea typeface="ＭＳ 明朝"/>
                <a:cs typeface="Times New Roman"/>
              </a:rPr>
              <a:t> </a:t>
            </a:r>
            <a:r>
              <a:rPr lang="en-US" sz="1400" dirty="0" err="1">
                <a:effectLst/>
                <a:latin typeface="+mn-lt"/>
                <a:ea typeface="ＭＳ 明朝"/>
                <a:cs typeface="Times New Roman"/>
              </a:rPr>
              <a:t>facilisis</a:t>
            </a:r>
            <a:r>
              <a:rPr lang="en-US" sz="1400" dirty="0">
                <a:effectLst/>
                <a:latin typeface="+mn-lt"/>
                <a:ea typeface="ＭＳ 明朝"/>
                <a:cs typeface="Times New Roman"/>
              </a:rPr>
              <a:t> at </a:t>
            </a:r>
            <a:r>
              <a:rPr lang="en-US" sz="1400" dirty="0" err="1">
                <a:effectLst/>
                <a:latin typeface="+mn-lt"/>
                <a:ea typeface="ＭＳ 明朝"/>
                <a:cs typeface="Times New Roman"/>
              </a:rPr>
              <a:t>vero</a:t>
            </a:r>
            <a:r>
              <a:rPr lang="en-US" sz="1400" dirty="0">
                <a:effectLst/>
                <a:latin typeface="+mn-lt"/>
                <a:ea typeface="ＭＳ 明朝"/>
                <a:cs typeface="Times New Roman"/>
              </a:rPr>
              <a:t> </a:t>
            </a:r>
            <a:r>
              <a:rPr lang="en-US" sz="1400" dirty="0" err="1">
                <a:effectLst/>
                <a:latin typeface="+mn-lt"/>
                <a:ea typeface="ＭＳ 明朝"/>
                <a:cs typeface="Times New Roman"/>
              </a:rPr>
              <a:t>eros</a:t>
            </a:r>
            <a:r>
              <a:rPr lang="en-US" sz="1400" dirty="0">
                <a:effectLst/>
                <a:latin typeface="+mn-lt"/>
                <a:ea typeface="ＭＳ 明朝"/>
                <a:cs typeface="Times New Roman"/>
              </a:rPr>
              <a:t> et </a:t>
            </a:r>
            <a:r>
              <a:rPr lang="en-US" sz="1400" dirty="0" err="1">
                <a:effectLst/>
                <a:latin typeface="+mn-lt"/>
                <a:ea typeface="ＭＳ 明朝"/>
                <a:cs typeface="Times New Roman"/>
              </a:rPr>
              <a:t>accumsan</a:t>
            </a:r>
            <a:r>
              <a:rPr lang="en-US" sz="1400" dirty="0">
                <a:effectLst/>
                <a:latin typeface="+mn-lt"/>
                <a:ea typeface="ＭＳ 明朝"/>
                <a:cs typeface="Times New Roman"/>
              </a:rPr>
              <a:t> et </a:t>
            </a:r>
            <a:r>
              <a:rPr lang="en-US" sz="1400" dirty="0" err="1">
                <a:effectLst/>
                <a:latin typeface="+mn-lt"/>
                <a:ea typeface="ＭＳ 明朝"/>
                <a:cs typeface="Times New Roman"/>
              </a:rPr>
              <a:t>iusto</a:t>
            </a:r>
            <a:r>
              <a:rPr lang="en-US" sz="1400" dirty="0">
                <a:effectLst/>
                <a:latin typeface="+mn-lt"/>
                <a:ea typeface="ＭＳ 明朝"/>
                <a:cs typeface="Times New Roman"/>
              </a:rPr>
              <a:t> </a:t>
            </a:r>
            <a:r>
              <a:rPr lang="en-US" sz="1400" dirty="0" err="1">
                <a:effectLst/>
                <a:latin typeface="+mn-lt"/>
                <a:ea typeface="ＭＳ 明朝"/>
                <a:cs typeface="Times New Roman"/>
              </a:rPr>
              <a:t>odio</a:t>
            </a:r>
            <a:r>
              <a:rPr lang="en-US" sz="1400" dirty="0">
                <a:effectLst/>
                <a:latin typeface="+mn-lt"/>
                <a:ea typeface="ＭＳ 明朝"/>
                <a:cs typeface="Times New Roman"/>
              </a:rPr>
              <a:t> </a:t>
            </a:r>
            <a:r>
              <a:rPr lang="en-US" sz="1400" dirty="0" err="1">
                <a:effectLst/>
                <a:latin typeface="+mn-lt"/>
                <a:ea typeface="ＭＳ 明朝"/>
                <a:cs typeface="Times New Roman"/>
              </a:rPr>
              <a:t>dignissim</a:t>
            </a:r>
            <a:r>
              <a:rPr lang="en-US" sz="1400" dirty="0">
                <a:effectLst/>
                <a:latin typeface="+mn-lt"/>
                <a:ea typeface="ＭＳ 明朝"/>
                <a:cs typeface="Times New Roman"/>
              </a:rPr>
              <a:t> qui </a:t>
            </a:r>
            <a:r>
              <a:rPr lang="en-US" sz="1400" dirty="0" err="1">
                <a:effectLst/>
                <a:latin typeface="+mn-lt"/>
                <a:ea typeface="ＭＳ 明朝"/>
                <a:cs typeface="Times New Roman"/>
              </a:rPr>
              <a:t>blandit</a:t>
            </a:r>
            <a:r>
              <a:rPr lang="en-US" sz="1400" dirty="0">
                <a:effectLst/>
                <a:latin typeface="+mn-lt"/>
                <a:ea typeface="ＭＳ 明朝"/>
                <a:cs typeface="Times New Roman"/>
              </a:rPr>
              <a:t> </a:t>
            </a:r>
            <a:r>
              <a:rPr lang="en-US" sz="1400" dirty="0" err="1">
                <a:effectLst/>
                <a:latin typeface="+mn-lt"/>
                <a:ea typeface="ＭＳ 明朝"/>
                <a:cs typeface="Times New Roman"/>
              </a:rPr>
              <a:t>praesent</a:t>
            </a:r>
            <a:r>
              <a:rPr lang="en-US" sz="1400" dirty="0">
                <a:effectLst/>
                <a:latin typeface="+mn-lt"/>
                <a:ea typeface="ＭＳ 明朝"/>
                <a:cs typeface="Times New Roman"/>
              </a:rPr>
              <a:t> </a:t>
            </a:r>
            <a:r>
              <a:rPr lang="en-US" sz="1400" dirty="0" err="1">
                <a:effectLst/>
                <a:latin typeface="+mn-lt"/>
                <a:ea typeface="ＭＳ 明朝"/>
                <a:cs typeface="Times New Roman"/>
              </a:rPr>
              <a:t>luptatum</a:t>
            </a:r>
            <a:r>
              <a:rPr lang="en-US" sz="1400" dirty="0">
                <a:effectLst/>
                <a:latin typeface="+mn-lt"/>
                <a:ea typeface="ＭＳ 明朝"/>
                <a:cs typeface="Times New Roman"/>
              </a:rPr>
              <a:t> </a:t>
            </a:r>
            <a:r>
              <a:rPr lang="en-US" sz="1400" dirty="0" err="1">
                <a:effectLst/>
                <a:latin typeface="+mn-lt"/>
                <a:ea typeface="ＭＳ 明朝"/>
                <a:cs typeface="Times New Roman"/>
              </a:rPr>
              <a:t>zzril</a:t>
            </a:r>
            <a:r>
              <a:rPr lang="en-US" sz="1400" dirty="0">
                <a:effectLst/>
                <a:latin typeface="+mn-lt"/>
                <a:ea typeface="ＭＳ 明朝"/>
                <a:cs typeface="Times New Roman"/>
              </a:rPr>
              <a:t> </a:t>
            </a:r>
            <a:r>
              <a:rPr lang="en-US" sz="1400" dirty="0" err="1">
                <a:effectLst/>
                <a:latin typeface="+mn-lt"/>
                <a:ea typeface="ＭＳ 明朝"/>
                <a:cs typeface="Times New Roman"/>
              </a:rPr>
              <a:t>delenit</a:t>
            </a:r>
            <a:r>
              <a:rPr lang="en-US" sz="1400" dirty="0">
                <a:effectLst/>
                <a:latin typeface="+mn-lt"/>
                <a:ea typeface="ＭＳ 明朝"/>
                <a:cs typeface="Times New Roman"/>
              </a:rPr>
              <a:t> </a:t>
            </a:r>
            <a:r>
              <a:rPr lang="en-US" sz="1400" dirty="0" err="1">
                <a:effectLst/>
                <a:latin typeface="+mn-lt"/>
                <a:ea typeface="ＭＳ 明朝"/>
                <a:cs typeface="Times New Roman"/>
              </a:rPr>
              <a:t>augue</a:t>
            </a:r>
            <a:r>
              <a:rPr lang="en-US" sz="1400" dirty="0">
                <a:effectLst/>
                <a:latin typeface="+mn-lt"/>
                <a:ea typeface="ＭＳ 明朝"/>
                <a:cs typeface="Times New Roman"/>
              </a:rPr>
              <a:t> </a:t>
            </a:r>
            <a:r>
              <a:rPr lang="en-US" sz="1400" dirty="0" err="1">
                <a:effectLst/>
                <a:latin typeface="+mn-lt"/>
                <a:ea typeface="ＭＳ 明朝"/>
                <a:cs typeface="Times New Roman"/>
              </a:rPr>
              <a:t>duis</a:t>
            </a:r>
            <a:r>
              <a:rPr lang="en-US" sz="1400" dirty="0">
                <a:effectLst/>
                <a:latin typeface="+mn-lt"/>
                <a:ea typeface="ＭＳ 明朝"/>
                <a:cs typeface="Times New Roman"/>
              </a:rPr>
              <a:t> </a:t>
            </a:r>
            <a:r>
              <a:rPr lang="en-US" sz="1400" dirty="0" err="1">
                <a:effectLst/>
                <a:latin typeface="+mn-lt"/>
                <a:ea typeface="ＭＳ 明朝"/>
                <a:cs typeface="Times New Roman"/>
              </a:rPr>
              <a:t>dolore</a:t>
            </a:r>
            <a:r>
              <a:rPr lang="en-US" sz="1400" dirty="0">
                <a:effectLst/>
                <a:latin typeface="+mn-lt"/>
                <a:ea typeface="ＭＳ 明朝"/>
                <a:cs typeface="Times New Roman"/>
              </a:rPr>
              <a:t> </a:t>
            </a:r>
            <a:r>
              <a:rPr lang="en-US" sz="1400" dirty="0" err="1">
                <a:effectLst/>
                <a:latin typeface="+mn-lt"/>
                <a:ea typeface="ＭＳ 明朝"/>
                <a:cs typeface="Times New Roman"/>
              </a:rPr>
              <a:t>te</a:t>
            </a:r>
            <a:r>
              <a:rPr lang="en-US" sz="1400" dirty="0">
                <a:effectLst/>
                <a:latin typeface="+mn-lt"/>
                <a:ea typeface="ＭＳ 明朝"/>
                <a:cs typeface="Times New Roman"/>
              </a:rPr>
              <a:t> </a:t>
            </a:r>
            <a:r>
              <a:rPr lang="en-US" sz="1400" dirty="0" err="1">
                <a:effectLst/>
                <a:latin typeface="+mn-lt"/>
                <a:ea typeface="ＭＳ 明朝"/>
                <a:cs typeface="Times New Roman"/>
              </a:rPr>
              <a:t>feugait</a:t>
            </a:r>
            <a:r>
              <a:rPr lang="en-US" sz="1400" dirty="0">
                <a:effectLst/>
                <a:latin typeface="+mn-lt"/>
                <a:ea typeface="ＭＳ 明朝"/>
                <a:cs typeface="Times New Roman"/>
              </a:rPr>
              <a:t> </a:t>
            </a:r>
            <a:r>
              <a:rPr lang="en-US" sz="1400" dirty="0" err="1">
                <a:effectLst/>
                <a:latin typeface="+mn-lt"/>
                <a:ea typeface="ＭＳ 明朝"/>
                <a:cs typeface="Times New Roman"/>
              </a:rPr>
              <a:t>nulla</a:t>
            </a:r>
            <a:r>
              <a:rPr lang="en-US" sz="1400" dirty="0">
                <a:effectLst/>
                <a:latin typeface="+mn-lt"/>
                <a:ea typeface="ＭＳ 明朝"/>
                <a:cs typeface="Times New Roman"/>
              </a:rPr>
              <a:t> </a:t>
            </a:r>
            <a:r>
              <a:rPr lang="en-US" sz="1400" dirty="0" err="1">
                <a:effectLst/>
                <a:latin typeface="+mn-lt"/>
                <a:ea typeface="ＭＳ 明朝"/>
                <a:cs typeface="Times New Roman"/>
              </a:rPr>
              <a:t>facilisi</a:t>
            </a:r>
            <a:r>
              <a:rPr lang="en-US" sz="1400" dirty="0">
                <a:effectLst/>
                <a:latin typeface="+mn-lt"/>
                <a:ea typeface="ＭＳ 明朝"/>
                <a:cs typeface="Times New Roman"/>
              </a:rPr>
              <a:t>. </a:t>
            </a:r>
          </a:p>
          <a:p>
            <a:r>
              <a:rPr lang="en-US" sz="1400" dirty="0">
                <a:effectLst/>
                <a:latin typeface="+mn-lt"/>
                <a:ea typeface="ＭＳ 明朝"/>
                <a:cs typeface="Times New Roman"/>
              </a:rPr>
              <a:t>Nam liber </a:t>
            </a:r>
            <a:r>
              <a:rPr lang="en-US" sz="1400" dirty="0" err="1">
                <a:effectLst/>
                <a:latin typeface="+mn-lt"/>
                <a:ea typeface="ＭＳ 明朝"/>
                <a:cs typeface="Times New Roman"/>
              </a:rPr>
              <a:t>tempor</a:t>
            </a:r>
            <a:r>
              <a:rPr lang="en-US" sz="1400" dirty="0">
                <a:effectLst/>
                <a:latin typeface="+mn-lt"/>
                <a:ea typeface="ＭＳ 明朝"/>
                <a:cs typeface="Times New Roman"/>
              </a:rPr>
              <a:t> cum </a:t>
            </a:r>
            <a:r>
              <a:rPr lang="en-US" sz="1400" dirty="0" err="1">
                <a:effectLst/>
                <a:latin typeface="+mn-lt"/>
                <a:ea typeface="ＭＳ 明朝"/>
                <a:cs typeface="Times New Roman"/>
              </a:rPr>
              <a:t>soluta</a:t>
            </a:r>
            <a:r>
              <a:rPr lang="en-US" sz="1400" dirty="0">
                <a:effectLst/>
                <a:latin typeface="+mn-lt"/>
                <a:ea typeface="ＭＳ 明朝"/>
                <a:cs typeface="Times New Roman"/>
              </a:rPr>
              <a:t> </a:t>
            </a:r>
            <a:r>
              <a:rPr lang="en-US" sz="1400" dirty="0" err="1">
                <a:effectLst/>
                <a:latin typeface="+mn-lt"/>
                <a:ea typeface="ＭＳ 明朝"/>
                <a:cs typeface="Times New Roman"/>
              </a:rPr>
              <a:t>nobis</a:t>
            </a:r>
            <a:r>
              <a:rPr lang="en-US" sz="1400" dirty="0">
                <a:effectLst/>
                <a:latin typeface="+mn-lt"/>
                <a:ea typeface="ＭＳ 明朝"/>
                <a:cs typeface="Times New Roman"/>
              </a:rPr>
              <a:t> </a:t>
            </a:r>
            <a:r>
              <a:rPr lang="en-US" sz="1400" dirty="0" err="1">
                <a:effectLst/>
                <a:latin typeface="+mn-lt"/>
                <a:ea typeface="ＭＳ 明朝"/>
                <a:cs typeface="Times New Roman"/>
              </a:rPr>
              <a:t>eleifend</a:t>
            </a:r>
            <a:r>
              <a:rPr lang="en-US" sz="1400" dirty="0">
                <a:effectLst/>
                <a:latin typeface="+mn-lt"/>
                <a:ea typeface="ＭＳ 明朝"/>
                <a:cs typeface="Times New Roman"/>
              </a:rPr>
              <a:t> option </a:t>
            </a:r>
            <a:r>
              <a:rPr lang="en-US" sz="1400" dirty="0" err="1">
                <a:effectLst/>
                <a:latin typeface="+mn-lt"/>
                <a:ea typeface="ＭＳ 明朝"/>
                <a:cs typeface="Times New Roman"/>
              </a:rPr>
              <a:t>congue</a:t>
            </a:r>
            <a:r>
              <a:rPr lang="en-US" sz="1400" dirty="0">
                <a:effectLst/>
                <a:latin typeface="+mn-lt"/>
                <a:ea typeface="ＭＳ 明朝"/>
                <a:cs typeface="Times New Roman"/>
              </a:rPr>
              <a:t> </a:t>
            </a:r>
            <a:r>
              <a:rPr lang="en-US" sz="1400" dirty="0" err="1">
                <a:effectLst/>
                <a:latin typeface="+mn-lt"/>
                <a:ea typeface="ＭＳ 明朝"/>
                <a:cs typeface="Times New Roman"/>
              </a:rPr>
              <a:t>nihil</a:t>
            </a:r>
            <a:r>
              <a:rPr lang="en-US" sz="1400" dirty="0">
                <a:effectLst/>
                <a:latin typeface="+mn-lt"/>
                <a:ea typeface="ＭＳ 明朝"/>
                <a:cs typeface="Times New Roman"/>
              </a:rPr>
              <a:t> </a:t>
            </a:r>
            <a:r>
              <a:rPr lang="en-US" sz="1400" dirty="0" err="1">
                <a:effectLst/>
                <a:latin typeface="+mn-lt"/>
                <a:ea typeface="ＭＳ 明朝"/>
                <a:cs typeface="Times New Roman"/>
              </a:rPr>
              <a:t>imperdiet</a:t>
            </a:r>
            <a:r>
              <a:rPr lang="en-US" sz="1400" dirty="0">
                <a:effectLst/>
                <a:latin typeface="+mn-lt"/>
                <a:ea typeface="ＭＳ 明朝"/>
                <a:cs typeface="Times New Roman"/>
              </a:rPr>
              <a:t> doming id quod </a:t>
            </a:r>
            <a:r>
              <a:rPr lang="en-US" sz="1400" dirty="0" err="1">
                <a:effectLst/>
                <a:latin typeface="+mn-lt"/>
                <a:ea typeface="ＭＳ 明朝"/>
                <a:cs typeface="Times New Roman"/>
              </a:rPr>
              <a:t>mazim</a:t>
            </a:r>
            <a:r>
              <a:rPr lang="en-US" sz="1400" dirty="0">
                <a:effectLst/>
                <a:latin typeface="+mn-lt"/>
                <a:ea typeface="ＭＳ 明朝"/>
                <a:cs typeface="Times New Roman"/>
              </a:rPr>
              <a:t> </a:t>
            </a:r>
            <a:r>
              <a:rPr lang="en-US" sz="1400" dirty="0" err="1">
                <a:effectLst/>
                <a:latin typeface="+mn-lt"/>
                <a:ea typeface="ＭＳ 明朝"/>
                <a:cs typeface="Times New Roman"/>
              </a:rPr>
              <a:t>placerat</a:t>
            </a:r>
            <a:r>
              <a:rPr lang="en-US" sz="1400" dirty="0">
                <a:effectLst/>
                <a:latin typeface="+mn-lt"/>
                <a:ea typeface="ＭＳ 明朝"/>
                <a:cs typeface="Times New Roman"/>
              </a:rPr>
              <a:t> facer </a:t>
            </a:r>
            <a:r>
              <a:rPr lang="en-US" sz="1400" dirty="0" err="1">
                <a:effectLst/>
                <a:latin typeface="+mn-lt"/>
                <a:ea typeface="ＭＳ 明朝"/>
                <a:cs typeface="Times New Roman"/>
              </a:rPr>
              <a:t>possim</a:t>
            </a:r>
            <a:r>
              <a:rPr lang="en-US" sz="1400" dirty="0">
                <a:effectLst/>
                <a:latin typeface="+mn-lt"/>
                <a:ea typeface="ＭＳ 明朝"/>
                <a:cs typeface="Times New Roman"/>
              </a:rPr>
              <a:t> </a:t>
            </a:r>
            <a:r>
              <a:rPr lang="en-US" sz="1400" dirty="0" err="1">
                <a:effectLst/>
                <a:latin typeface="+mn-lt"/>
                <a:ea typeface="ＭＳ 明朝"/>
                <a:cs typeface="Times New Roman"/>
              </a:rPr>
              <a:t>assum</a:t>
            </a:r>
            <a:r>
              <a:rPr lang="en-US" sz="1400" dirty="0">
                <a:effectLst/>
                <a:latin typeface="+mn-lt"/>
                <a:ea typeface="ＭＳ 明朝"/>
                <a:cs typeface="Times New Roman"/>
              </a:rPr>
              <a:t>. </a:t>
            </a:r>
          </a:p>
          <a:p>
            <a:r>
              <a:rPr lang="en-US" sz="1400" dirty="0" err="1">
                <a:effectLst/>
                <a:latin typeface="+mn-lt"/>
                <a:ea typeface="ＭＳ 明朝"/>
                <a:cs typeface="Times New Roman"/>
              </a:rPr>
              <a:t>Typi</a:t>
            </a:r>
            <a:r>
              <a:rPr lang="en-US" sz="1400" dirty="0">
                <a:effectLst/>
                <a:latin typeface="+mn-lt"/>
                <a:ea typeface="ＭＳ 明朝"/>
                <a:cs typeface="Times New Roman"/>
              </a:rPr>
              <a:t> non </a:t>
            </a:r>
            <a:r>
              <a:rPr lang="en-US" sz="1400" dirty="0" err="1">
                <a:effectLst/>
                <a:latin typeface="+mn-lt"/>
                <a:ea typeface="ＭＳ 明朝"/>
                <a:cs typeface="Times New Roman"/>
              </a:rPr>
              <a:t>habent</a:t>
            </a:r>
            <a:r>
              <a:rPr lang="en-US" sz="1400" dirty="0">
                <a:effectLst/>
                <a:latin typeface="+mn-lt"/>
                <a:ea typeface="ＭＳ 明朝"/>
                <a:cs typeface="Times New Roman"/>
              </a:rPr>
              <a:t> </a:t>
            </a:r>
            <a:r>
              <a:rPr lang="en-US" sz="1400" dirty="0" err="1">
                <a:effectLst/>
                <a:latin typeface="+mn-lt"/>
                <a:ea typeface="ＭＳ 明朝"/>
                <a:cs typeface="Times New Roman"/>
              </a:rPr>
              <a:t>claritatem</a:t>
            </a:r>
            <a:r>
              <a:rPr lang="en-US" sz="1400" dirty="0">
                <a:effectLst/>
                <a:latin typeface="+mn-lt"/>
                <a:ea typeface="ＭＳ 明朝"/>
                <a:cs typeface="Times New Roman"/>
              </a:rPr>
              <a:t> </a:t>
            </a:r>
            <a:r>
              <a:rPr lang="en-US" sz="1400" dirty="0" err="1">
                <a:effectLst/>
                <a:latin typeface="+mn-lt"/>
                <a:ea typeface="ＭＳ 明朝"/>
                <a:cs typeface="Times New Roman"/>
              </a:rPr>
              <a:t>insitam</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usus</a:t>
            </a:r>
            <a:r>
              <a:rPr lang="en-US" sz="1400" dirty="0">
                <a:effectLst/>
                <a:latin typeface="+mn-lt"/>
                <a:ea typeface="ＭＳ 明朝"/>
                <a:cs typeface="Times New Roman"/>
              </a:rPr>
              <a:t> </a:t>
            </a:r>
            <a:r>
              <a:rPr lang="en-US" sz="1400" dirty="0" err="1">
                <a:effectLst/>
                <a:latin typeface="+mn-lt"/>
                <a:ea typeface="ＭＳ 明朝"/>
                <a:cs typeface="Times New Roman"/>
              </a:rPr>
              <a:t>legentis</a:t>
            </a:r>
            <a:r>
              <a:rPr lang="en-US" sz="1400" dirty="0">
                <a:effectLst/>
                <a:latin typeface="+mn-lt"/>
                <a:ea typeface="ＭＳ 明朝"/>
                <a:cs typeface="Times New Roman"/>
              </a:rPr>
              <a:t> in </a:t>
            </a:r>
            <a:r>
              <a:rPr lang="en-US" sz="1400" dirty="0" err="1">
                <a:effectLst/>
                <a:latin typeface="+mn-lt"/>
                <a:ea typeface="ＭＳ 明朝"/>
                <a:cs typeface="Times New Roman"/>
              </a:rPr>
              <a:t>iis</a:t>
            </a:r>
            <a:r>
              <a:rPr lang="en-US" sz="1400" dirty="0">
                <a:effectLst/>
                <a:latin typeface="+mn-lt"/>
                <a:ea typeface="ＭＳ 明朝"/>
                <a:cs typeface="Times New Roman"/>
              </a:rPr>
              <a:t> qui </a:t>
            </a:r>
            <a:r>
              <a:rPr lang="en-US" sz="1400" dirty="0" err="1">
                <a:effectLst/>
                <a:latin typeface="+mn-lt"/>
                <a:ea typeface="ＭＳ 明朝"/>
                <a:cs typeface="Times New Roman"/>
              </a:rPr>
              <a:t>facit</a:t>
            </a:r>
            <a:r>
              <a:rPr lang="en-US" sz="1400" dirty="0">
                <a:effectLst/>
                <a:latin typeface="+mn-lt"/>
                <a:ea typeface="ＭＳ 明朝"/>
                <a:cs typeface="Times New Roman"/>
              </a:rPr>
              <a:t> </a:t>
            </a:r>
            <a:r>
              <a:rPr lang="en-US" sz="1400" dirty="0" err="1">
                <a:effectLst/>
                <a:latin typeface="+mn-lt"/>
                <a:ea typeface="ＭＳ 明朝"/>
                <a:cs typeface="Times New Roman"/>
              </a:rPr>
              <a:t>eorum</a:t>
            </a:r>
            <a:r>
              <a:rPr lang="en-US" sz="1400" dirty="0">
                <a:effectLst/>
                <a:latin typeface="+mn-lt"/>
                <a:ea typeface="ＭＳ 明朝"/>
                <a:cs typeface="Times New Roman"/>
              </a:rPr>
              <a:t> </a:t>
            </a:r>
            <a:r>
              <a:rPr lang="en-US" sz="1400" dirty="0" err="1">
                <a:effectLst/>
                <a:latin typeface="+mn-lt"/>
                <a:ea typeface="ＭＳ 明朝"/>
                <a:cs typeface="Times New Roman"/>
              </a:rPr>
              <a:t>claritatem</a:t>
            </a:r>
            <a:r>
              <a:rPr lang="en-US" sz="1400" dirty="0">
                <a:effectLst/>
                <a:latin typeface="+mn-lt"/>
                <a:ea typeface="ＭＳ 明朝"/>
                <a:cs typeface="Times New Roman"/>
              </a:rPr>
              <a:t>. </a:t>
            </a:r>
            <a:r>
              <a:rPr lang="en-US" sz="1400" dirty="0" err="1">
                <a:effectLst/>
                <a:latin typeface="+mn-lt"/>
                <a:ea typeface="ＭＳ 明朝"/>
                <a:cs typeface="Times New Roman"/>
              </a:rPr>
              <a:t>Investigationes</a:t>
            </a:r>
            <a:r>
              <a:rPr lang="en-US" sz="1400" dirty="0">
                <a:effectLst/>
                <a:latin typeface="+mn-lt"/>
                <a:ea typeface="ＭＳ 明朝"/>
                <a:cs typeface="Times New Roman"/>
              </a:rPr>
              <a:t> </a:t>
            </a:r>
            <a:r>
              <a:rPr lang="en-US" sz="1400" dirty="0" err="1">
                <a:effectLst/>
                <a:latin typeface="+mn-lt"/>
                <a:ea typeface="ＭＳ 明朝"/>
                <a:cs typeface="Times New Roman"/>
              </a:rPr>
              <a:t>demonstraverunt</a:t>
            </a:r>
            <a:r>
              <a:rPr lang="en-US" sz="1400" dirty="0">
                <a:effectLst/>
                <a:latin typeface="+mn-lt"/>
                <a:ea typeface="ＭＳ 明朝"/>
                <a:cs typeface="Times New Roman"/>
              </a:rPr>
              <a:t> </a:t>
            </a:r>
            <a:r>
              <a:rPr lang="en-US" sz="1400" dirty="0" err="1">
                <a:effectLst/>
                <a:latin typeface="+mn-lt"/>
                <a:ea typeface="ＭＳ 明朝"/>
                <a:cs typeface="Times New Roman"/>
              </a:rPr>
              <a:t>lectores</a:t>
            </a:r>
            <a:r>
              <a:rPr lang="en-US" sz="1400" dirty="0">
                <a:effectLst/>
                <a:latin typeface="+mn-lt"/>
                <a:ea typeface="ＭＳ 明朝"/>
                <a:cs typeface="Times New Roman"/>
              </a:rPr>
              <a:t> </a:t>
            </a:r>
            <a:r>
              <a:rPr lang="en-US" sz="1400" dirty="0" err="1">
                <a:effectLst/>
                <a:latin typeface="+mn-lt"/>
                <a:ea typeface="ＭＳ 明朝"/>
                <a:cs typeface="Times New Roman"/>
              </a:rPr>
              <a:t>legere</a:t>
            </a:r>
            <a:r>
              <a:rPr lang="en-US" sz="1400" dirty="0">
                <a:effectLst/>
                <a:latin typeface="+mn-lt"/>
                <a:ea typeface="ＭＳ 明朝"/>
                <a:cs typeface="Times New Roman"/>
              </a:rPr>
              <a:t> me </a:t>
            </a:r>
            <a:r>
              <a:rPr lang="en-US" sz="1400" dirty="0" err="1">
                <a:effectLst/>
                <a:latin typeface="+mn-lt"/>
                <a:ea typeface="ＭＳ 明朝"/>
                <a:cs typeface="Times New Roman"/>
              </a:rPr>
              <a:t>lius</a:t>
            </a:r>
            <a:r>
              <a:rPr lang="en-US" sz="1400" dirty="0">
                <a:effectLst/>
                <a:latin typeface="+mn-lt"/>
                <a:ea typeface="ＭＳ 明朝"/>
                <a:cs typeface="Times New Roman"/>
              </a:rPr>
              <a:t> quod ii </a:t>
            </a:r>
            <a:r>
              <a:rPr lang="en-US" sz="1400" dirty="0" err="1">
                <a:effectLst/>
                <a:latin typeface="+mn-lt"/>
                <a:ea typeface="ＭＳ 明朝"/>
                <a:cs typeface="Times New Roman"/>
              </a:rPr>
              <a:t>legunt</a:t>
            </a:r>
            <a:r>
              <a:rPr lang="en-US" sz="1400" dirty="0">
                <a:effectLst/>
                <a:latin typeface="+mn-lt"/>
                <a:ea typeface="ＭＳ 明朝"/>
                <a:cs typeface="Times New Roman"/>
              </a:rPr>
              <a:t> </a:t>
            </a:r>
            <a:r>
              <a:rPr lang="en-US" sz="1400" dirty="0" err="1">
                <a:effectLst/>
                <a:latin typeface="+mn-lt"/>
                <a:ea typeface="ＭＳ 明朝"/>
                <a:cs typeface="Times New Roman"/>
              </a:rPr>
              <a:t>saepius</a:t>
            </a:r>
            <a:r>
              <a:rPr lang="en-US" sz="1400" dirty="0">
                <a:effectLst/>
                <a:latin typeface="+mn-lt"/>
                <a:ea typeface="ＭＳ 明朝"/>
                <a:cs typeface="Times New Roman"/>
              </a:rPr>
              <a:t>. </a:t>
            </a:r>
            <a:r>
              <a:rPr lang="en-US" sz="1400" dirty="0" err="1">
                <a:effectLst/>
                <a:latin typeface="+mn-lt"/>
                <a:ea typeface="ＭＳ 明朝"/>
                <a:cs typeface="Times New Roman"/>
              </a:rPr>
              <a:t>Claritas</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etiam</a:t>
            </a:r>
            <a:r>
              <a:rPr lang="en-US" sz="1400" dirty="0">
                <a:effectLst/>
                <a:latin typeface="+mn-lt"/>
                <a:ea typeface="ＭＳ 明朝"/>
                <a:cs typeface="Times New Roman"/>
              </a:rPr>
              <a:t> </a:t>
            </a:r>
            <a:r>
              <a:rPr lang="en-US" sz="1400" dirty="0" err="1">
                <a:effectLst/>
                <a:latin typeface="+mn-lt"/>
                <a:ea typeface="ＭＳ 明朝"/>
                <a:cs typeface="Times New Roman"/>
              </a:rPr>
              <a:t>processus</a:t>
            </a:r>
            <a:r>
              <a:rPr lang="en-US" sz="1400" dirty="0">
                <a:effectLst/>
                <a:latin typeface="+mn-lt"/>
                <a:ea typeface="ＭＳ 明朝"/>
                <a:cs typeface="Times New Roman"/>
              </a:rPr>
              <a:t> </a:t>
            </a:r>
            <a:r>
              <a:rPr lang="en-US" sz="1400" dirty="0" err="1">
                <a:effectLst/>
                <a:latin typeface="+mn-lt"/>
                <a:ea typeface="ＭＳ 明朝"/>
                <a:cs typeface="Times New Roman"/>
              </a:rPr>
              <a:t>dynamicus</a:t>
            </a:r>
            <a:r>
              <a:rPr lang="en-US" sz="1400" dirty="0">
                <a:effectLst/>
                <a:latin typeface="+mn-lt"/>
                <a:ea typeface="ＭＳ 明朝"/>
                <a:cs typeface="Times New Roman"/>
              </a:rPr>
              <a:t>, qui sequitur </a:t>
            </a:r>
            <a:r>
              <a:rPr lang="en-US" sz="1400" dirty="0" err="1">
                <a:effectLst/>
                <a:latin typeface="+mn-lt"/>
                <a:ea typeface="ＭＳ 明朝"/>
                <a:cs typeface="Times New Roman"/>
              </a:rPr>
              <a:t>mutationem</a:t>
            </a:r>
            <a:r>
              <a:rPr lang="en-US" sz="1400" dirty="0">
                <a:effectLst/>
                <a:latin typeface="+mn-lt"/>
                <a:ea typeface="ＭＳ 明朝"/>
                <a:cs typeface="Times New Roman"/>
              </a:rPr>
              <a:t> </a:t>
            </a:r>
            <a:r>
              <a:rPr lang="en-US" sz="1400" dirty="0" err="1">
                <a:effectLst/>
                <a:latin typeface="+mn-lt"/>
                <a:ea typeface="ＭＳ 明朝"/>
                <a:cs typeface="Times New Roman"/>
              </a:rPr>
              <a:t>consuetudium</a:t>
            </a:r>
            <a:r>
              <a:rPr lang="en-US" sz="1400" dirty="0">
                <a:effectLst/>
                <a:latin typeface="+mn-lt"/>
                <a:ea typeface="ＭＳ 明朝"/>
                <a:cs typeface="Times New Roman"/>
              </a:rPr>
              <a:t> </a:t>
            </a:r>
            <a:r>
              <a:rPr lang="en-US" sz="1400" dirty="0" err="1">
                <a:effectLst/>
                <a:latin typeface="+mn-lt"/>
                <a:ea typeface="ＭＳ 明朝"/>
                <a:cs typeface="Times New Roman"/>
              </a:rPr>
              <a:t>lectorum</a:t>
            </a:r>
            <a:r>
              <a:rPr lang="en-US" sz="1400" dirty="0">
                <a:effectLst/>
                <a:latin typeface="+mn-lt"/>
                <a:ea typeface="ＭＳ 明朝"/>
                <a:cs typeface="Times New Roman"/>
              </a:rPr>
              <a:t>. </a:t>
            </a:r>
          </a:p>
          <a:p>
            <a:r>
              <a:rPr lang="en-US" sz="1400" dirty="0" err="1">
                <a:effectLst/>
                <a:latin typeface="+mn-lt"/>
                <a:ea typeface="ＭＳ 明朝"/>
                <a:cs typeface="Times New Roman"/>
              </a:rPr>
              <a:t>Mirum</a:t>
            </a:r>
            <a:r>
              <a:rPr lang="en-US" sz="1400" dirty="0">
                <a:effectLst/>
                <a:latin typeface="+mn-lt"/>
                <a:ea typeface="ＭＳ 明朝"/>
                <a:cs typeface="Times New Roman"/>
              </a:rPr>
              <a:t> </a:t>
            </a:r>
            <a:r>
              <a:rPr lang="en-US" sz="1400" dirty="0" err="1">
                <a:effectLst/>
                <a:latin typeface="+mn-lt"/>
                <a:ea typeface="ＭＳ 明朝"/>
                <a:cs typeface="Times New Roman"/>
              </a:rPr>
              <a:t>est</a:t>
            </a:r>
            <a:r>
              <a:rPr lang="en-US" sz="1400" dirty="0">
                <a:effectLst/>
                <a:latin typeface="+mn-lt"/>
                <a:ea typeface="ＭＳ 明朝"/>
                <a:cs typeface="Times New Roman"/>
              </a:rPr>
              <a:t> </a:t>
            </a:r>
            <a:r>
              <a:rPr lang="en-US" sz="1400" dirty="0" err="1">
                <a:effectLst/>
                <a:latin typeface="+mn-lt"/>
                <a:ea typeface="ＭＳ 明朝"/>
                <a:cs typeface="Times New Roman"/>
              </a:rPr>
              <a:t>notare</a:t>
            </a:r>
            <a:r>
              <a:rPr lang="en-US" sz="1400" dirty="0">
                <a:effectLst/>
                <a:latin typeface="+mn-lt"/>
                <a:ea typeface="ＭＳ 明朝"/>
                <a:cs typeface="Times New Roman"/>
              </a:rPr>
              <a:t> quam </a:t>
            </a:r>
            <a:r>
              <a:rPr lang="en-US" sz="1400" dirty="0" err="1">
                <a:effectLst/>
                <a:latin typeface="+mn-lt"/>
                <a:ea typeface="ＭＳ 明朝"/>
                <a:cs typeface="Times New Roman"/>
              </a:rPr>
              <a:t>littera</a:t>
            </a:r>
            <a:r>
              <a:rPr lang="en-US" sz="1400" dirty="0">
                <a:effectLst/>
                <a:latin typeface="+mn-lt"/>
                <a:ea typeface="ＭＳ 明朝"/>
                <a:cs typeface="Times New Roman"/>
              </a:rPr>
              <a:t> </a:t>
            </a:r>
            <a:r>
              <a:rPr lang="en-US" sz="1400" dirty="0" err="1">
                <a:effectLst/>
                <a:latin typeface="+mn-lt"/>
                <a:ea typeface="ＭＳ 明朝"/>
                <a:cs typeface="Times New Roman"/>
              </a:rPr>
              <a:t>gothica</a:t>
            </a:r>
            <a:r>
              <a:rPr lang="en-US" sz="1400" dirty="0">
                <a:effectLst/>
                <a:latin typeface="+mn-lt"/>
                <a:ea typeface="ＭＳ 明朝"/>
                <a:cs typeface="Times New Roman"/>
              </a:rPr>
              <a:t>, quam </a:t>
            </a:r>
            <a:r>
              <a:rPr lang="en-US" sz="1400" dirty="0" err="1">
                <a:effectLst/>
                <a:latin typeface="+mn-lt"/>
                <a:ea typeface="ＭＳ 明朝"/>
                <a:cs typeface="Times New Roman"/>
              </a:rPr>
              <a:t>nunc</a:t>
            </a:r>
            <a:r>
              <a:rPr lang="en-US" sz="1400" dirty="0">
                <a:effectLst/>
                <a:latin typeface="+mn-lt"/>
                <a:ea typeface="ＭＳ 明朝"/>
                <a:cs typeface="Times New Roman"/>
              </a:rPr>
              <a:t> </a:t>
            </a:r>
            <a:r>
              <a:rPr lang="en-US" sz="1400" dirty="0" err="1">
                <a:effectLst/>
                <a:latin typeface="+mn-lt"/>
                <a:ea typeface="ＭＳ 明朝"/>
                <a:cs typeface="Times New Roman"/>
              </a:rPr>
              <a:t>putamus</a:t>
            </a:r>
            <a:r>
              <a:rPr lang="en-US" sz="1400" dirty="0">
                <a:effectLst/>
                <a:latin typeface="+mn-lt"/>
                <a:ea typeface="ＭＳ 明朝"/>
                <a:cs typeface="Times New Roman"/>
              </a:rPr>
              <a:t> </a:t>
            </a:r>
            <a:r>
              <a:rPr lang="en-US" sz="1400" dirty="0" err="1">
                <a:effectLst/>
                <a:latin typeface="+mn-lt"/>
                <a:ea typeface="ＭＳ 明朝"/>
                <a:cs typeface="Times New Roman"/>
              </a:rPr>
              <a:t>parum</a:t>
            </a:r>
            <a:r>
              <a:rPr lang="en-US" sz="1400" dirty="0">
                <a:effectLst/>
                <a:latin typeface="+mn-lt"/>
                <a:ea typeface="ＭＳ 明朝"/>
                <a:cs typeface="Times New Roman"/>
              </a:rPr>
              <a:t> </a:t>
            </a:r>
            <a:r>
              <a:rPr lang="en-US" sz="1400" dirty="0" err="1">
                <a:effectLst/>
                <a:latin typeface="+mn-lt"/>
                <a:ea typeface="ＭＳ 明朝"/>
                <a:cs typeface="Times New Roman"/>
              </a:rPr>
              <a:t>claram</a:t>
            </a:r>
            <a:r>
              <a:rPr lang="en-US" sz="1400" dirty="0">
                <a:effectLst/>
                <a:latin typeface="+mn-lt"/>
                <a:ea typeface="ＭＳ 明朝"/>
                <a:cs typeface="Times New Roman"/>
              </a:rPr>
              <a:t>, </a:t>
            </a:r>
            <a:r>
              <a:rPr lang="en-US" sz="1400" dirty="0" err="1">
                <a:effectLst/>
                <a:latin typeface="+mn-lt"/>
                <a:ea typeface="ＭＳ 明朝"/>
                <a:cs typeface="Times New Roman"/>
              </a:rPr>
              <a:t>anteposuerit</a:t>
            </a:r>
            <a:r>
              <a:rPr lang="en-US" sz="1400" dirty="0">
                <a:effectLst/>
                <a:latin typeface="+mn-lt"/>
                <a:ea typeface="ＭＳ 明朝"/>
                <a:cs typeface="Times New Roman"/>
              </a:rPr>
              <a:t> </a:t>
            </a:r>
            <a:r>
              <a:rPr lang="en-US" sz="1400" dirty="0" err="1">
                <a:effectLst/>
                <a:latin typeface="+mn-lt"/>
                <a:ea typeface="ＭＳ 明朝"/>
                <a:cs typeface="Times New Roman"/>
              </a:rPr>
              <a:t>litterarum</a:t>
            </a:r>
            <a:r>
              <a:rPr lang="en-US" sz="1400" dirty="0">
                <a:effectLst/>
                <a:latin typeface="+mn-lt"/>
                <a:ea typeface="ＭＳ 明朝"/>
                <a:cs typeface="Times New Roman"/>
              </a:rPr>
              <a:t> </a:t>
            </a:r>
            <a:r>
              <a:rPr lang="en-US" sz="1400" dirty="0" err="1">
                <a:effectLst/>
                <a:latin typeface="+mn-lt"/>
                <a:ea typeface="ＭＳ 明朝"/>
                <a:cs typeface="Times New Roman"/>
              </a:rPr>
              <a:t>formas</a:t>
            </a:r>
            <a:r>
              <a:rPr lang="en-US" sz="1400" dirty="0">
                <a:effectLst/>
                <a:latin typeface="+mn-lt"/>
                <a:ea typeface="ＭＳ 明朝"/>
                <a:cs typeface="Times New Roman"/>
              </a:rPr>
              <a:t> </a:t>
            </a:r>
            <a:r>
              <a:rPr lang="en-US" sz="1400" dirty="0" err="1">
                <a:effectLst/>
                <a:latin typeface="+mn-lt"/>
                <a:ea typeface="ＭＳ 明朝"/>
                <a:cs typeface="Times New Roman"/>
              </a:rPr>
              <a:t>humanitatis</a:t>
            </a:r>
            <a:r>
              <a:rPr lang="en-US" sz="1400" dirty="0">
                <a:effectLst/>
                <a:latin typeface="+mn-lt"/>
                <a:ea typeface="ＭＳ 明朝"/>
                <a:cs typeface="Times New Roman"/>
              </a:rPr>
              <a:t> per </a:t>
            </a:r>
            <a:r>
              <a:rPr lang="en-US" sz="1400" dirty="0" err="1">
                <a:effectLst/>
                <a:latin typeface="+mn-lt"/>
                <a:ea typeface="ＭＳ 明朝"/>
                <a:cs typeface="Times New Roman"/>
              </a:rPr>
              <a:t>seacula</a:t>
            </a:r>
            <a:r>
              <a:rPr lang="en-US" sz="1400" dirty="0">
                <a:effectLst/>
                <a:latin typeface="+mn-lt"/>
                <a:ea typeface="ＭＳ 明朝"/>
                <a:cs typeface="Times New Roman"/>
              </a:rPr>
              <a:t> </a:t>
            </a:r>
            <a:r>
              <a:rPr lang="en-US" sz="1400" dirty="0" err="1">
                <a:effectLst/>
                <a:latin typeface="+mn-lt"/>
                <a:ea typeface="ＭＳ 明朝"/>
                <a:cs typeface="Times New Roman"/>
              </a:rPr>
              <a:t>quarta</a:t>
            </a:r>
            <a:r>
              <a:rPr lang="en-US" sz="1400" dirty="0">
                <a:effectLst/>
                <a:latin typeface="+mn-lt"/>
                <a:ea typeface="ＭＳ 明朝"/>
                <a:cs typeface="Times New Roman"/>
              </a:rPr>
              <a:t> </a:t>
            </a:r>
            <a:r>
              <a:rPr lang="en-US" sz="1400" dirty="0" err="1">
                <a:effectLst/>
                <a:latin typeface="+mn-lt"/>
                <a:ea typeface="ＭＳ 明朝"/>
                <a:cs typeface="Times New Roman"/>
              </a:rPr>
              <a:t>decima</a:t>
            </a:r>
            <a:r>
              <a:rPr lang="en-US" sz="1400" dirty="0">
                <a:effectLst/>
                <a:latin typeface="+mn-lt"/>
                <a:ea typeface="ＭＳ 明朝"/>
                <a:cs typeface="Times New Roman"/>
              </a:rPr>
              <a:t> et </a:t>
            </a:r>
            <a:r>
              <a:rPr lang="en-US" sz="1400" dirty="0" err="1">
                <a:effectLst/>
                <a:latin typeface="+mn-lt"/>
                <a:ea typeface="ＭＳ 明朝"/>
                <a:cs typeface="Times New Roman"/>
              </a:rPr>
              <a:t>quinta</a:t>
            </a:r>
            <a:r>
              <a:rPr lang="en-US" sz="1400" dirty="0">
                <a:effectLst/>
                <a:latin typeface="+mn-lt"/>
                <a:ea typeface="ＭＳ 明朝"/>
                <a:cs typeface="Times New Roman"/>
              </a:rPr>
              <a:t> </a:t>
            </a:r>
            <a:r>
              <a:rPr lang="en-US" sz="1400" dirty="0" err="1">
                <a:effectLst/>
                <a:latin typeface="+mn-lt"/>
                <a:ea typeface="ＭＳ 明朝"/>
                <a:cs typeface="Times New Roman"/>
              </a:rPr>
              <a:t>decima</a:t>
            </a:r>
            <a:r>
              <a:rPr lang="en-US" sz="1400" dirty="0">
                <a:effectLst/>
                <a:latin typeface="+mn-lt"/>
                <a:ea typeface="ＭＳ 明朝"/>
                <a:cs typeface="Times New Roman"/>
              </a:rPr>
              <a:t>. </a:t>
            </a:r>
            <a:r>
              <a:rPr lang="en-US" sz="1400" dirty="0" err="1">
                <a:effectLst/>
                <a:latin typeface="+mn-lt"/>
                <a:ea typeface="ＭＳ 明朝"/>
                <a:cs typeface="Times New Roman"/>
              </a:rPr>
              <a:t>Eodem</a:t>
            </a:r>
            <a:r>
              <a:rPr lang="en-US" sz="1400" dirty="0">
                <a:effectLst/>
                <a:latin typeface="+mn-lt"/>
                <a:ea typeface="ＭＳ 明朝"/>
                <a:cs typeface="Times New Roman"/>
              </a:rPr>
              <a:t> </a:t>
            </a:r>
            <a:r>
              <a:rPr lang="en-US" sz="1400" dirty="0" err="1">
                <a:effectLst/>
                <a:latin typeface="+mn-lt"/>
                <a:ea typeface="ＭＳ 明朝"/>
                <a:cs typeface="Times New Roman"/>
              </a:rPr>
              <a:t>modo</a:t>
            </a:r>
            <a:r>
              <a:rPr lang="en-US" sz="1400" dirty="0">
                <a:effectLst/>
                <a:latin typeface="+mn-lt"/>
                <a:ea typeface="ＭＳ 明朝"/>
                <a:cs typeface="Times New Roman"/>
              </a:rPr>
              <a:t> </a:t>
            </a:r>
            <a:r>
              <a:rPr lang="en-US" sz="1400" dirty="0" err="1">
                <a:effectLst/>
                <a:latin typeface="+mn-lt"/>
                <a:ea typeface="ＭＳ 明朝"/>
                <a:cs typeface="Times New Roman"/>
              </a:rPr>
              <a:t>typi</a:t>
            </a:r>
            <a:r>
              <a:rPr lang="en-US" sz="1400" dirty="0">
                <a:effectLst/>
                <a:latin typeface="+mn-lt"/>
                <a:ea typeface="ＭＳ 明朝"/>
                <a:cs typeface="Times New Roman"/>
              </a:rPr>
              <a:t>, qui </a:t>
            </a:r>
            <a:r>
              <a:rPr lang="en-US" sz="1400" dirty="0" err="1">
                <a:effectLst/>
                <a:latin typeface="+mn-lt"/>
                <a:ea typeface="ＭＳ 明朝"/>
                <a:cs typeface="Times New Roman"/>
              </a:rPr>
              <a:t>nunc</a:t>
            </a:r>
            <a:r>
              <a:rPr lang="en-US" sz="1400" dirty="0">
                <a:effectLst/>
                <a:latin typeface="+mn-lt"/>
                <a:ea typeface="ＭＳ 明朝"/>
                <a:cs typeface="Times New Roman"/>
              </a:rPr>
              <a:t> </a:t>
            </a:r>
            <a:r>
              <a:rPr lang="en-US" sz="1400" dirty="0" err="1">
                <a:effectLst/>
                <a:latin typeface="+mn-lt"/>
                <a:ea typeface="ＭＳ 明朝"/>
                <a:cs typeface="Times New Roman"/>
              </a:rPr>
              <a:t>nobis</a:t>
            </a:r>
            <a:r>
              <a:rPr lang="en-US" sz="1400" dirty="0">
                <a:effectLst/>
                <a:latin typeface="+mn-lt"/>
                <a:ea typeface="ＭＳ 明朝"/>
                <a:cs typeface="Times New Roman"/>
              </a:rPr>
              <a:t> </a:t>
            </a:r>
            <a:r>
              <a:rPr lang="en-US" sz="1400" dirty="0" err="1">
                <a:effectLst/>
                <a:latin typeface="+mn-lt"/>
                <a:ea typeface="ＭＳ 明朝"/>
                <a:cs typeface="Times New Roman"/>
              </a:rPr>
              <a:t>videntur</a:t>
            </a:r>
            <a:r>
              <a:rPr lang="en-US" sz="1400" dirty="0">
                <a:effectLst/>
                <a:latin typeface="+mn-lt"/>
                <a:ea typeface="ＭＳ 明朝"/>
                <a:cs typeface="Times New Roman"/>
              </a:rPr>
              <a:t> </a:t>
            </a:r>
            <a:r>
              <a:rPr lang="en-US" sz="1400" dirty="0" err="1">
                <a:effectLst/>
                <a:latin typeface="+mn-lt"/>
                <a:ea typeface="ＭＳ 明朝"/>
                <a:cs typeface="Times New Roman"/>
              </a:rPr>
              <a:t>parum</a:t>
            </a:r>
            <a:r>
              <a:rPr lang="en-US" sz="1400" dirty="0">
                <a:effectLst/>
                <a:latin typeface="+mn-lt"/>
                <a:ea typeface="ＭＳ 明朝"/>
                <a:cs typeface="Times New Roman"/>
              </a:rPr>
              <a:t> </a:t>
            </a:r>
            <a:r>
              <a:rPr lang="en-US" sz="1400" dirty="0" err="1">
                <a:effectLst/>
                <a:latin typeface="+mn-lt"/>
                <a:ea typeface="ＭＳ 明朝"/>
                <a:cs typeface="Times New Roman"/>
              </a:rPr>
              <a:t>clari</a:t>
            </a:r>
            <a:r>
              <a:rPr lang="en-US" sz="1400" dirty="0">
                <a:effectLst/>
                <a:latin typeface="+mn-lt"/>
                <a:ea typeface="ＭＳ 明朝"/>
                <a:cs typeface="Times New Roman"/>
              </a:rPr>
              <a:t>, </a:t>
            </a:r>
            <a:r>
              <a:rPr lang="en-US" sz="1400" dirty="0" err="1">
                <a:effectLst/>
                <a:latin typeface="+mn-lt"/>
                <a:ea typeface="ＭＳ 明朝"/>
                <a:cs typeface="Times New Roman"/>
              </a:rPr>
              <a:t>fiant</a:t>
            </a:r>
            <a:r>
              <a:rPr lang="en-US" sz="1400" dirty="0">
                <a:effectLst/>
                <a:latin typeface="+mn-lt"/>
                <a:ea typeface="ＭＳ 明朝"/>
                <a:cs typeface="Times New Roman"/>
              </a:rPr>
              <a:t> </a:t>
            </a:r>
            <a:r>
              <a:rPr lang="en-US" sz="1400" dirty="0" err="1">
                <a:effectLst/>
                <a:latin typeface="+mn-lt"/>
                <a:ea typeface="ＭＳ 明朝"/>
                <a:cs typeface="Times New Roman"/>
              </a:rPr>
              <a:t>sollemnes</a:t>
            </a:r>
            <a:r>
              <a:rPr lang="en-US" sz="1400" dirty="0">
                <a:effectLst/>
                <a:latin typeface="+mn-lt"/>
                <a:ea typeface="ＭＳ 明朝"/>
                <a:cs typeface="Times New Roman"/>
              </a:rPr>
              <a:t> in </a:t>
            </a:r>
            <a:r>
              <a:rPr lang="en-US" sz="1400" dirty="0" err="1">
                <a:effectLst/>
                <a:latin typeface="+mn-lt"/>
                <a:ea typeface="ＭＳ 明朝"/>
                <a:cs typeface="Times New Roman"/>
              </a:rPr>
              <a:t>futurum</a:t>
            </a:r>
            <a:r>
              <a:rPr lang="en-US" sz="1400" dirty="0">
                <a:effectLst/>
                <a:latin typeface="+mn-lt"/>
                <a:ea typeface="ＭＳ 明朝"/>
                <a:cs typeface="Times New Roman"/>
              </a:rPr>
              <a:t>.</a:t>
            </a:r>
            <a:endParaRPr lang="en-US" sz="900" dirty="0">
              <a:effectLst/>
              <a:latin typeface="Cambria"/>
              <a:ea typeface="ＭＳ 明朝"/>
              <a:cs typeface="Times New Roman"/>
            </a:endParaRPr>
          </a:p>
        </p:txBody>
      </p:sp>
      <p:sp>
        <p:nvSpPr>
          <p:cNvPr id="12" name="TextBox 11"/>
          <p:cNvSpPr txBox="1"/>
          <p:nvPr userDrawn="1">
            <p:custDataLst>
              <p:tags r:id="rId3"/>
            </p:custDataLst>
          </p:nvPr>
        </p:nvSpPr>
        <p:spPr>
          <a:xfrm>
            <a:off x="3912951" y="4881980"/>
            <a:ext cx="5047785" cy="257407"/>
          </a:xfrm>
          <a:prstGeom prst="rect">
            <a:avLst/>
          </a:prstGeom>
        </p:spPr>
        <p:txBody>
          <a:bodyPr vert="horz" wrap="none" lIns="91440" tIns="45720" rIns="91440" bIns="45720" rtlCol="0" anchor="t" anchorCtr="0">
            <a:noAutofit/>
          </a:bodyPr>
          <a:lstStyle/>
          <a:p>
            <a:pPr algn="r">
              <a:lnSpc>
                <a:spcPct val="90000"/>
              </a:lnSpc>
              <a:spcBef>
                <a:spcPts val="1000"/>
              </a:spcBef>
            </a:pPr>
            <a:r>
              <a:rPr lang="en-US" sz="800" dirty="0">
                <a:solidFill>
                  <a:srgbClr val="5A5A5A"/>
                </a:solidFill>
              </a:rPr>
              <a:t>IBM Analytics University 2018</a:t>
            </a:r>
            <a:r>
              <a:rPr lang="en-US" sz="800" baseline="0" dirty="0">
                <a:solidFill>
                  <a:srgbClr val="5A5A5A"/>
                </a:solidFill>
              </a:rPr>
              <a:t> |  October</a:t>
            </a:r>
            <a:endParaRPr lang="en-US" sz="800" dirty="0">
              <a:solidFill>
                <a:srgbClr val="5A5A5A"/>
              </a:solidFill>
            </a:endParaRPr>
          </a:p>
        </p:txBody>
      </p:sp>
    </p:spTree>
    <p:extLst>
      <p:ext uri="{BB962C8B-B14F-4D97-AF65-F5344CB8AC3E}">
        <p14:creationId xmlns:p14="http://schemas.microsoft.com/office/powerpoint/2010/main" val="427185133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x">
  <p:cSld name="Half_06">
    <p:bg>
      <p:bgPr>
        <a:solidFill>
          <a:srgbClr val="FFFFFF"/>
        </a:solidFill>
        <a:effectLst/>
      </p:bgPr>
    </p:bg>
    <p:spTree>
      <p:nvGrpSpPr>
        <p:cNvPr id="1" name=""/>
        <p:cNvGrpSpPr/>
        <p:nvPr/>
      </p:nvGrpSpPr>
      <p:grpSpPr>
        <a:xfrm>
          <a:off x="0" y="0"/>
          <a:ext cx="0" cy="0"/>
          <a:chOff x="0" y="0"/>
          <a:chExt cx="0" cy="0"/>
        </a:xfrm>
      </p:grpSpPr>
      <p:sp>
        <p:nvSpPr>
          <p:cNvPr id="1262" name="4:9"/>
          <p:cNvSpPr>
            <a:spLocks noGrp="1"/>
          </p:cNvSpPr>
          <p:nvPr>
            <p:ph type="body" sz="half" idx="13"/>
            <p:custDataLst>
              <p:tags r:id="rId1"/>
            </p:custDataLst>
          </p:nvPr>
        </p:nvSpPr>
        <p:spPr>
          <a:xfrm>
            <a:off x="2283954" y="0"/>
            <a:ext cx="2286001" cy="5143500"/>
          </a:xfrm>
          <a:prstGeom prst="rect">
            <a:avLst/>
          </a:prstGeom>
          <a:solidFill>
            <a:srgbClr val="ECECEC"/>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3" name="4:9"/>
          <p:cNvSpPr>
            <a:spLocks noGrp="1"/>
          </p:cNvSpPr>
          <p:nvPr>
            <p:ph type="body" sz="half" idx="14"/>
            <p:custDataLst>
              <p:tags r:id="rId2"/>
            </p:custDataLst>
          </p:nvPr>
        </p:nvSpPr>
        <p:spPr>
          <a:xfrm>
            <a:off x="4569954" y="0"/>
            <a:ext cx="2286001" cy="5143500"/>
          </a:xfrm>
          <a:prstGeom prst="rect">
            <a:avLst/>
          </a:prstGeom>
          <a:solidFill>
            <a:srgbClr val="E0E0E0"/>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4" name="4:9"/>
          <p:cNvSpPr>
            <a:spLocks noGrp="1"/>
          </p:cNvSpPr>
          <p:nvPr>
            <p:ph type="body" sz="half" idx="15"/>
            <p:custDataLst>
              <p:tags r:id="rId3"/>
            </p:custDataLst>
          </p:nvPr>
        </p:nvSpPr>
        <p:spPr>
          <a:xfrm>
            <a:off x="6855954" y="0"/>
            <a:ext cx="2286001" cy="5143500"/>
          </a:xfrm>
          <a:prstGeom prst="rect">
            <a:avLst/>
          </a:prstGeom>
          <a:solidFill>
            <a:srgbClr val="959595"/>
          </a:solidFill>
          <a:ln w="3175"/>
        </p:spPr>
        <p:txBody>
          <a:bodyPr lIns="19050" tIns="19050" rIns="19050" bIns="19050" anchor="ctr"/>
          <a:lstStyle>
            <a:lvl1pPr algn="ctr" defTabSz="171446">
              <a:lnSpc>
                <a:spcPts val="1000"/>
              </a:lnSpc>
              <a:spcBef>
                <a:spcPts val="0"/>
              </a:spcBef>
              <a:defRPr sz="700">
                <a:solidFill>
                  <a:srgbClr val="000000"/>
                </a:solidFill>
                <a:latin typeface="+mj-lt"/>
                <a:ea typeface="+mj-ea"/>
                <a:cs typeface="+mj-cs"/>
                <a:sym typeface="Helvetica"/>
              </a:defRPr>
            </a:lvl1pPr>
          </a:lstStyle>
          <a:p>
            <a:r>
              <a:t>4:9</a:t>
            </a:r>
          </a:p>
        </p:txBody>
      </p:sp>
      <p:sp>
        <p:nvSpPr>
          <p:cNvPr id="1265" name="Rectangle"/>
          <p:cNvSpPr>
            <a:spLocks noGrp="1"/>
          </p:cNvSpPr>
          <p:nvPr>
            <p:ph type="body" sz="half" idx="16"/>
            <p:custDataLst>
              <p:tags r:id="rId4"/>
            </p:custDataLst>
          </p:nvPr>
        </p:nvSpPr>
        <p:spPr>
          <a:xfrm>
            <a:off x="-2047" y="0"/>
            <a:ext cx="2286001" cy="5143500"/>
          </a:xfrm>
          <a:prstGeom prst="rect">
            <a:avLst/>
          </a:prstGeom>
          <a:solidFill>
            <a:srgbClr val="F9F9F9"/>
          </a:solidFill>
          <a:ln w="3175"/>
        </p:spPr>
        <p:txBody>
          <a:bodyPr lIns="19050" tIns="19050" rIns="19050" bIns="19050" anchor="ctr"/>
          <a:lstStyle>
            <a:lvl1pPr algn="ctr" defTabSz="232172">
              <a:spcBef>
                <a:spcPts val="0"/>
              </a:spcBef>
              <a:defRPr sz="600">
                <a:solidFill>
                  <a:srgbClr val="000000"/>
                </a:solidFill>
                <a:latin typeface="+mj-lt"/>
                <a:ea typeface="+mj-ea"/>
                <a:cs typeface="+mj-cs"/>
                <a:sym typeface="Helvetica"/>
              </a:defRPr>
            </a:lvl1pPr>
          </a:lstStyle>
          <a:p>
            <a:pPr algn="ctr" defTabSz="309562">
              <a:spcBef>
                <a:spcPts val="0"/>
              </a:spcBef>
              <a:defRPr sz="600">
                <a:solidFill>
                  <a:srgbClr val="000000"/>
                </a:solidFill>
                <a:latin typeface="+mj-lt"/>
                <a:ea typeface="+mj-ea"/>
                <a:cs typeface="+mj-cs"/>
                <a:sym typeface="Helvetica"/>
              </a:defRPr>
            </a:pPr>
            <a:endParaRPr/>
          </a:p>
        </p:txBody>
      </p:sp>
      <p:sp>
        <p:nvSpPr>
          <p:cNvPr id="1266" name="Section Title Subtitle…"/>
          <p:cNvSpPr>
            <a:spLocks noGrp="1"/>
          </p:cNvSpPr>
          <p:nvPr>
            <p:ph type="body" sz="quarter" idx="17"/>
            <p:custDataLst>
              <p:tags r:id="rId5"/>
            </p:custDataLst>
          </p:nvPr>
        </p:nvSpPr>
        <p:spPr>
          <a:xfrm>
            <a:off x="139405" y="147637"/>
            <a:ext cx="1572974" cy="1786066"/>
          </a:xfrm>
          <a:prstGeom prst="rect">
            <a:avLst/>
          </a:prstGeom>
        </p:spPr>
        <p:txBody>
          <a:bodyPr>
            <a:spAutoFit/>
          </a:bodyPr>
          <a:lstStyle>
            <a:lvl1pPr defTabSz="128588">
              <a:lnSpc>
                <a:spcPts val="750"/>
              </a:lnSpc>
              <a:spcBef>
                <a:spcPts val="0"/>
              </a:spcBef>
              <a:defRPr sz="700" b="1">
                <a:solidFill>
                  <a:srgbClr val="000000"/>
                </a:solidFill>
                <a:latin typeface="+mj-lt"/>
                <a:ea typeface="+mj-ea"/>
                <a:cs typeface="+mj-cs"/>
                <a:sym typeface="Helvetica"/>
              </a:defRPr>
            </a:lvl1pPr>
          </a:lstStyle>
          <a:p>
            <a:pPr defTabSz="171450">
              <a:lnSpc>
                <a:spcPts val="1000"/>
              </a:lnSpc>
              <a:spcBef>
                <a:spcPts val="0"/>
              </a:spcBef>
              <a:defRPr sz="700" b="1">
                <a:solidFill>
                  <a:srgbClr val="000000"/>
                </a:solidFill>
                <a:latin typeface="+mj-lt"/>
                <a:ea typeface="+mj-ea"/>
                <a:cs typeface="+mj-cs"/>
                <a:sym typeface="Helvetica"/>
              </a:defRPr>
            </a:pPr>
            <a:r>
              <a:t>Section Title</a:t>
            </a:r>
            <a:br/>
            <a:r>
              <a:rPr b="0"/>
              <a:t>Subtitle</a:t>
            </a:r>
          </a:p>
          <a:p>
            <a:pPr defTabSz="171450">
              <a:lnSpc>
                <a:spcPts val="1000"/>
              </a:lnSpc>
              <a:spcBef>
                <a:spcPts val="0"/>
              </a:spcBef>
              <a:defRPr sz="700">
                <a:solidFill>
                  <a:srgbClr val="000000"/>
                </a:solidFill>
                <a:latin typeface="+mj-lt"/>
                <a:ea typeface="+mj-ea"/>
                <a:cs typeface="+mj-cs"/>
                <a:sym typeface="Helvetica"/>
              </a:defRPr>
            </a:pPr>
            <a:endParaRPr b="0"/>
          </a:p>
          <a:p>
            <a:pPr defTabSz="171450">
              <a:lnSpc>
                <a:spcPts val="1000"/>
              </a:lnSpc>
              <a:spcBef>
                <a:spcPts val="0"/>
              </a:spcBef>
              <a:defRPr sz="700">
                <a:solidFill>
                  <a:srgbClr val="000000"/>
                </a:solidFill>
                <a:latin typeface="+mj-lt"/>
                <a:ea typeface="+mj-ea"/>
                <a:cs typeface="+mj-cs"/>
                <a:sym typeface="Helvetica"/>
              </a:defRPr>
            </a:pPr>
            <a:r>
              <a:t>Copy to come lorem ipsum dolor sit amet nonummy ut wisi consectetuer laoreet volat put lex corper. Lorpsum dolor sit amet nonummy ut wisi consectetuer laoreet volat put lex cormet noper.</a:t>
            </a:r>
          </a:p>
          <a:p>
            <a:pPr defTabSz="171450">
              <a:lnSpc>
                <a:spcPts val="1000"/>
              </a:lnSpc>
              <a:spcBef>
                <a:spcPts val="0"/>
              </a:spcBef>
              <a:defRPr sz="700">
                <a:solidFill>
                  <a:srgbClr val="000000"/>
                </a:solidFill>
                <a:latin typeface="+mj-lt"/>
                <a:ea typeface="+mj-ea"/>
                <a:cs typeface="+mj-cs"/>
                <a:sym typeface="Helvetica"/>
              </a:defRPr>
            </a:pPr>
            <a:endParaRPr/>
          </a:p>
          <a:p>
            <a:pPr defTabSz="171450">
              <a:lnSpc>
                <a:spcPts val="1000"/>
              </a:lnSpc>
              <a:spcBef>
                <a:spcPts val="0"/>
              </a:spcBef>
              <a:defRPr sz="700">
                <a:solidFill>
                  <a:srgbClr val="000000"/>
                </a:solidFill>
                <a:latin typeface="+mj-lt"/>
                <a:ea typeface="+mj-ea"/>
                <a:cs typeface="+mj-cs"/>
                <a:sym typeface="Helvetica"/>
              </a:defRPr>
            </a:pPr>
            <a:r>
              <a:t>What consectetuer laoreet volat put lex corper. Lorpsum dolor sit amet nonummy ut wisi consectetuer laoreet volat put lex cormet noper.</a:t>
            </a:r>
          </a:p>
        </p:txBody>
      </p:sp>
      <p:sp>
        <p:nvSpPr>
          <p:cNvPr id="1268" name="Slide Number"/>
          <p:cNvSpPr>
            <a:spLocks noGrp="1"/>
          </p:cNvSpPr>
          <p:nvPr>
            <p:ph type="sldNum" sz="quarter" idx="2"/>
            <p:custDataLst>
              <p:tags r:id="rId6"/>
            </p:custDataLst>
          </p:nvPr>
        </p:nvSpPr>
        <p:spPr>
          <a:xfrm>
            <a:off x="4480667" y="4905376"/>
            <a:ext cx="177903" cy="177800"/>
          </a:xfrm>
          <a:prstGeom prst="rect">
            <a:avLst/>
          </a:prstGeom>
        </p:spPr>
        <p:txBody>
          <a:bodyPr lIns="19050" tIns="19050" rIns="19050" bIns="19050" anchor="t"/>
          <a:lstStyle>
            <a:lvl1pPr algn="ctr" defTabSz="309554">
              <a:defRPr sz="90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extLst>
      <p:ext uri="{BB962C8B-B14F-4D97-AF65-F5344CB8AC3E}">
        <p14:creationId xmlns:p14="http://schemas.microsoft.com/office/powerpoint/2010/main" val="1135681372"/>
      </p:ext>
    </p:extLst>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10" name="Rectangle 9"/>
          <p:cNvSpPr/>
          <p:nvPr userDrawn="1">
            <p:custDataLst>
              <p:tags r:id="rId1"/>
            </p:custDataLst>
          </p:nvPr>
        </p:nvSpPr>
        <p:spPr>
          <a:xfrm flipV="1">
            <a:off x="0" y="0"/>
            <a:ext cx="9144000" cy="12858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7150" tIns="28575" rIns="57150" bIns="28575" numCol="1" spcCol="0" rtlCol="0" fromWordArt="0" anchor="ctr" anchorCtr="0" forceAA="0" compatLnSpc="1">
            <a:prstTxWarp prst="textNoShape">
              <a:avLst/>
            </a:prstTxWarp>
            <a:noAutofit/>
          </a:bodyPr>
          <a:lstStyle/>
          <a:p>
            <a:pPr algn="ctr"/>
            <a:endParaRPr lang="en-US" sz="1125" b="0" i="0" dirty="0">
              <a:latin typeface="Arial Regular" charset="0"/>
            </a:endParaRPr>
          </a:p>
        </p:txBody>
      </p:sp>
      <p:sp>
        <p:nvSpPr>
          <p:cNvPr id="2" name="Title 1"/>
          <p:cNvSpPr>
            <a:spLocks noGrp="1"/>
          </p:cNvSpPr>
          <p:nvPr>
            <p:ph type="title" hasCustomPrompt="1"/>
            <p:custDataLst>
              <p:tags r:id="rId2"/>
            </p:custDataLst>
          </p:nvPr>
        </p:nvSpPr>
        <p:spPr>
          <a:xfrm>
            <a:off x="285750" y="428625"/>
            <a:ext cx="7715250" cy="714375"/>
          </a:xfrm>
        </p:spPr>
        <p:txBody>
          <a:bodyPr>
            <a:noAutofit/>
          </a:bodyPr>
          <a:lstStyle>
            <a:lvl1pPr>
              <a:defRPr>
                <a:solidFill>
                  <a:schemeClr val="bg2"/>
                </a:solidFill>
              </a:defRPr>
            </a:lvl1pPr>
          </a:lstStyle>
          <a:p>
            <a:r>
              <a:rPr lang="en-US" dirty="0"/>
              <a:t>Click to edit Master title style</a:t>
            </a:r>
            <a:br>
              <a:rPr lang="en-US" dirty="0"/>
            </a:br>
            <a:endParaRPr lang="en-US" dirty="0"/>
          </a:p>
        </p:txBody>
      </p:sp>
      <p:sp>
        <p:nvSpPr>
          <p:cNvPr id="3" name="Content Placeholder 2"/>
          <p:cNvSpPr>
            <a:spLocks noGrp="1"/>
          </p:cNvSpPr>
          <p:nvPr>
            <p:ph idx="1"/>
            <p:custDataLst>
              <p:tags r:id="rId3"/>
            </p:custDataLst>
          </p:nvPr>
        </p:nvSpPr>
        <p:spPr>
          <a:xfrm>
            <a:off x="285750" y="1285875"/>
            <a:ext cx="185737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custDataLst>
              <p:tags r:id="rId4"/>
            </p:custDataLst>
          </p:nvPr>
        </p:nvSpPr>
        <p:spPr>
          <a:xfrm>
            <a:off x="4572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custDataLst>
              <p:tags r:id="rId5"/>
            </p:custDataLst>
          </p:nvPr>
        </p:nvSpPr>
        <p:spPr>
          <a:xfrm>
            <a:off x="2286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custDataLst>
              <p:tags r:id="rId6"/>
            </p:custDataLst>
          </p:nvPr>
        </p:nvSpPr>
        <p:spPr>
          <a:xfrm>
            <a:off x="6858000" y="1285875"/>
            <a:ext cx="2143125" cy="3286125"/>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custDataLst>
              <p:tags r:id="rId7"/>
            </p:custDataLst>
          </p:nvPr>
        </p:nvSpPr>
        <p:spPr>
          <a:xfrm>
            <a:off x="285750" y="4589145"/>
            <a:ext cx="4171950" cy="285750"/>
          </a:xfrm>
        </p:spPr>
        <p:txBody>
          <a:bodyPr tIns="0" anchor="b"/>
          <a:lstStyle>
            <a:lvl1pPr>
              <a:defRPr sz="500" b="0">
                <a:solidFill>
                  <a:schemeClr val="tx1">
                    <a:alpha val="70000"/>
                  </a:schemeClr>
                </a:solidFill>
              </a:defRPr>
            </a:lvl1pPr>
            <a:lvl2pPr>
              <a:defRPr sz="563"/>
            </a:lvl2pPr>
            <a:lvl3pPr>
              <a:defRPr sz="563"/>
            </a:lvl3pPr>
            <a:lvl4pPr>
              <a:defRPr sz="563"/>
            </a:lvl4pPr>
            <a:lvl5pPr>
              <a:defRPr sz="563"/>
            </a:lvl5pPr>
          </a:lstStyle>
          <a:p>
            <a:pPr lvl="0"/>
            <a:r>
              <a:rPr lang="en-US" dirty="0"/>
              <a:t>Source: Edit source here</a:t>
            </a:r>
          </a:p>
        </p:txBody>
      </p:sp>
    </p:spTree>
    <p:extLst>
      <p:ext uri="{BB962C8B-B14F-4D97-AF65-F5344CB8AC3E}">
        <p14:creationId xmlns:p14="http://schemas.microsoft.com/office/powerpoint/2010/main" val="403509047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a:extLst>
              <a:ext uri="{FF2B5EF4-FFF2-40B4-BE49-F238E27FC236}">
                <a16:creationId xmlns:a16="http://schemas.microsoft.com/office/drawing/2014/main" id="{A7F1AC17-50D2-7441-9279-67E80B392332}"/>
              </a:ext>
            </a:extLst>
          </p:cNvPr>
          <p:cNvPicPr>
            <a:picLocks noChangeAspect="1"/>
          </p:cNvPicPr>
          <p:nvPr userDrawn="1"/>
        </p:nvPicPr>
        <p:blipFill>
          <a:blip r:embed="rId2"/>
          <a:stretch>
            <a:fillRect/>
          </a:stretch>
        </p:blipFill>
        <p:spPr>
          <a:xfrm>
            <a:off x="8331666" y="4697905"/>
            <a:ext cx="583734" cy="218900"/>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243763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ags" Target="../tags/tag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ags" Target="../tags/tag4.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9" Type="http://schemas.openxmlformats.org/officeDocument/2006/relationships/slideLayout" Target="../slideLayouts/slideLayout77.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42" Type="http://schemas.openxmlformats.org/officeDocument/2006/relationships/slideLayout" Target="../slideLayouts/slideLayout80.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slideLayout" Target="../slideLayouts/slideLayout75.xml"/><Relationship Id="rId40" Type="http://schemas.openxmlformats.org/officeDocument/2006/relationships/slideLayout" Target="../slideLayouts/slideLayout78.xml"/><Relationship Id="rId45" Type="http://schemas.openxmlformats.org/officeDocument/2006/relationships/theme" Target="../theme/theme2.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slideLayout" Target="../slideLayouts/slideLayout74.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4" Type="http://schemas.openxmlformats.org/officeDocument/2006/relationships/slideLayout" Target="../slideLayouts/slideLayout82.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slideLayout" Target="../slideLayouts/slideLayout73.xml"/><Relationship Id="rId43" Type="http://schemas.openxmlformats.org/officeDocument/2006/relationships/slideLayout" Target="../slideLayouts/slideLayout81.xml"/><Relationship Id="rId8" Type="http://schemas.openxmlformats.org/officeDocument/2006/relationships/slideLayout" Target="../slideLayouts/slideLayout46.xml"/><Relationship Id="rId3" Type="http://schemas.openxmlformats.org/officeDocument/2006/relationships/slideLayout" Target="../slideLayouts/slideLayout41.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38" Type="http://schemas.openxmlformats.org/officeDocument/2006/relationships/slideLayout" Target="../slideLayouts/slideLayout76.xml"/><Relationship Id="rId20" Type="http://schemas.openxmlformats.org/officeDocument/2006/relationships/slideLayout" Target="../slideLayouts/slideLayout58.xml"/><Relationship Id="rId41" Type="http://schemas.openxmlformats.org/officeDocument/2006/relationships/slideLayout" Target="../slideLayouts/slideLayout7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9" Type="http://schemas.openxmlformats.org/officeDocument/2006/relationships/slideLayout" Target="../slideLayouts/slideLayout121.xml"/><Relationship Id="rId21" Type="http://schemas.openxmlformats.org/officeDocument/2006/relationships/slideLayout" Target="../slideLayouts/slideLayout103.xml"/><Relationship Id="rId34" Type="http://schemas.openxmlformats.org/officeDocument/2006/relationships/slideLayout" Target="../slideLayouts/slideLayout116.xml"/><Relationship Id="rId42" Type="http://schemas.openxmlformats.org/officeDocument/2006/relationships/slideLayout" Target="../slideLayouts/slideLayout124.xml"/><Relationship Id="rId47" Type="http://schemas.openxmlformats.org/officeDocument/2006/relationships/image" Target="../media/image3.png"/><Relationship Id="rId7" Type="http://schemas.openxmlformats.org/officeDocument/2006/relationships/slideLayout" Target="../slideLayouts/slideLayout89.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9" Type="http://schemas.openxmlformats.org/officeDocument/2006/relationships/slideLayout" Target="../slideLayouts/slideLayout111.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32" Type="http://schemas.openxmlformats.org/officeDocument/2006/relationships/slideLayout" Target="../slideLayouts/slideLayout114.xml"/><Relationship Id="rId37" Type="http://schemas.openxmlformats.org/officeDocument/2006/relationships/slideLayout" Target="../slideLayouts/slideLayout119.xml"/><Relationship Id="rId40" Type="http://schemas.openxmlformats.org/officeDocument/2006/relationships/slideLayout" Target="../slideLayouts/slideLayout122.xml"/><Relationship Id="rId45" Type="http://schemas.openxmlformats.org/officeDocument/2006/relationships/slideLayout" Target="../slideLayouts/slideLayout127.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28" Type="http://schemas.openxmlformats.org/officeDocument/2006/relationships/slideLayout" Target="../slideLayouts/slideLayout110.xml"/><Relationship Id="rId36" Type="http://schemas.openxmlformats.org/officeDocument/2006/relationships/slideLayout" Target="../slideLayouts/slideLayout118.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31" Type="http://schemas.openxmlformats.org/officeDocument/2006/relationships/slideLayout" Target="../slideLayouts/slideLayout113.xml"/><Relationship Id="rId44" Type="http://schemas.openxmlformats.org/officeDocument/2006/relationships/slideLayout" Target="../slideLayouts/slideLayout126.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slideLayout" Target="../slideLayouts/slideLayout109.xml"/><Relationship Id="rId30" Type="http://schemas.openxmlformats.org/officeDocument/2006/relationships/slideLayout" Target="../slideLayouts/slideLayout112.xml"/><Relationship Id="rId35" Type="http://schemas.openxmlformats.org/officeDocument/2006/relationships/slideLayout" Target="../slideLayouts/slideLayout117.xml"/><Relationship Id="rId43" Type="http://schemas.openxmlformats.org/officeDocument/2006/relationships/slideLayout" Target="../slideLayouts/slideLayout125.xml"/><Relationship Id="rId8" Type="http://schemas.openxmlformats.org/officeDocument/2006/relationships/slideLayout" Target="../slideLayouts/slideLayout90.xml"/><Relationship Id="rId3" Type="http://schemas.openxmlformats.org/officeDocument/2006/relationships/slideLayout" Target="../slideLayouts/slideLayout85.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33" Type="http://schemas.openxmlformats.org/officeDocument/2006/relationships/slideLayout" Target="../slideLayouts/slideLayout115.xml"/><Relationship Id="rId38" Type="http://schemas.openxmlformats.org/officeDocument/2006/relationships/slideLayout" Target="../slideLayouts/slideLayout120.xml"/><Relationship Id="rId46" Type="http://schemas.openxmlformats.org/officeDocument/2006/relationships/theme" Target="../theme/theme3.xml"/><Relationship Id="rId20" Type="http://schemas.openxmlformats.org/officeDocument/2006/relationships/slideLayout" Target="../slideLayouts/slideLayout102.xml"/><Relationship Id="rId41" Type="http://schemas.openxmlformats.org/officeDocument/2006/relationships/slideLayout" Target="../slideLayouts/slideLayout12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40.xml"/><Relationship Id="rId18" Type="http://schemas.openxmlformats.org/officeDocument/2006/relationships/slideLayout" Target="../slideLayouts/slideLayout145.xml"/><Relationship Id="rId26" Type="http://schemas.openxmlformats.org/officeDocument/2006/relationships/slideLayout" Target="../slideLayouts/slideLayout153.xml"/><Relationship Id="rId3" Type="http://schemas.openxmlformats.org/officeDocument/2006/relationships/slideLayout" Target="../slideLayouts/slideLayout130.xml"/><Relationship Id="rId21" Type="http://schemas.openxmlformats.org/officeDocument/2006/relationships/slideLayout" Target="../slideLayouts/slideLayout148.xml"/><Relationship Id="rId34" Type="http://schemas.openxmlformats.org/officeDocument/2006/relationships/slideLayout" Target="../slideLayouts/slideLayout161.xml"/><Relationship Id="rId7" Type="http://schemas.openxmlformats.org/officeDocument/2006/relationships/slideLayout" Target="../slideLayouts/slideLayout134.xml"/><Relationship Id="rId12" Type="http://schemas.openxmlformats.org/officeDocument/2006/relationships/slideLayout" Target="../slideLayouts/slideLayout139.xml"/><Relationship Id="rId17" Type="http://schemas.openxmlformats.org/officeDocument/2006/relationships/slideLayout" Target="../slideLayouts/slideLayout144.xml"/><Relationship Id="rId25" Type="http://schemas.openxmlformats.org/officeDocument/2006/relationships/slideLayout" Target="../slideLayouts/slideLayout152.xml"/><Relationship Id="rId33" Type="http://schemas.openxmlformats.org/officeDocument/2006/relationships/slideLayout" Target="../slideLayouts/slideLayout160.xml"/><Relationship Id="rId2" Type="http://schemas.openxmlformats.org/officeDocument/2006/relationships/slideLayout" Target="../slideLayouts/slideLayout129.xml"/><Relationship Id="rId16" Type="http://schemas.openxmlformats.org/officeDocument/2006/relationships/slideLayout" Target="../slideLayouts/slideLayout143.xml"/><Relationship Id="rId20" Type="http://schemas.openxmlformats.org/officeDocument/2006/relationships/slideLayout" Target="../slideLayouts/slideLayout147.xml"/><Relationship Id="rId29" Type="http://schemas.openxmlformats.org/officeDocument/2006/relationships/slideLayout" Target="../slideLayouts/slideLayout156.xml"/><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24" Type="http://schemas.openxmlformats.org/officeDocument/2006/relationships/slideLayout" Target="../slideLayouts/slideLayout151.xml"/><Relationship Id="rId32" Type="http://schemas.openxmlformats.org/officeDocument/2006/relationships/slideLayout" Target="../slideLayouts/slideLayout159.xml"/><Relationship Id="rId5" Type="http://schemas.openxmlformats.org/officeDocument/2006/relationships/slideLayout" Target="../slideLayouts/slideLayout132.xml"/><Relationship Id="rId15" Type="http://schemas.openxmlformats.org/officeDocument/2006/relationships/slideLayout" Target="../slideLayouts/slideLayout142.xml"/><Relationship Id="rId23" Type="http://schemas.openxmlformats.org/officeDocument/2006/relationships/slideLayout" Target="../slideLayouts/slideLayout150.xml"/><Relationship Id="rId28" Type="http://schemas.openxmlformats.org/officeDocument/2006/relationships/slideLayout" Target="../slideLayouts/slideLayout155.xml"/><Relationship Id="rId36" Type="http://schemas.openxmlformats.org/officeDocument/2006/relationships/theme" Target="../theme/theme4.xml"/><Relationship Id="rId10" Type="http://schemas.openxmlformats.org/officeDocument/2006/relationships/slideLayout" Target="../slideLayouts/slideLayout137.xml"/><Relationship Id="rId19" Type="http://schemas.openxmlformats.org/officeDocument/2006/relationships/slideLayout" Target="../slideLayouts/slideLayout146.xml"/><Relationship Id="rId31" Type="http://schemas.openxmlformats.org/officeDocument/2006/relationships/slideLayout" Target="../slideLayouts/slideLayout158.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 Id="rId22" Type="http://schemas.openxmlformats.org/officeDocument/2006/relationships/slideLayout" Target="../slideLayouts/slideLayout149.xml"/><Relationship Id="rId27" Type="http://schemas.openxmlformats.org/officeDocument/2006/relationships/slideLayout" Target="../slideLayouts/slideLayout154.xml"/><Relationship Id="rId30" Type="http://schemas.openxmlformats.org/officeDocument/2006/relationships/slideLayout" Target="../slideLayouts/slideLayout157.xml"/><Relationship Id="rId35" Type="http://schemas.openxmlformats.org/officeDocument/2006/relationships/slideLayout" Target="../slideLayouts/slideLayout162.xml"/><Relationship Id="rId8" Type="http://schemas.openxmlformats.org/officeDocument/2006/relationships/slideLayout" Target="../slideLayouts/slideLayout1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40"/>
            </p:custDataLst>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custDataLst>
              <p:tags r:id="rId41"/>
            </p:custDataLst>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custDataLst>
              <p:tags r:id="rId42"/>
            </p:custDataLst>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dirty="0"/>
          </a:p>
        </p:txBody>
      </p:sp>
      <p:sp>
        <p:nvSpPr>
          <p:cNvPr id="9" name="Footer Placeholder 8"/>
          <p:cNvSpPr>
            <a:spLocks noGrp="1"/>
          </p:cNvSpPr>
          <p:nvPr>
            <p:ph type="ftr" sz="quarter" idx="3"/>
            <p:custDataLst>
              <p:tags r:id="rId43"/>
            </p:custDataLst>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dirty="0"/>
              <a:t>Group Name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 id="2147483948" r:id="rId36"/>
    <p:sldLayoutId id="2147484030" r:id="rId37"/>
    <p:sldLayoutId id="2147484031" r:id="rId38"/>
  </p:sldLayoutIdLst>
  <p:hf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dirty="0"/>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dirty="0"/>
              <a:t>Group Name / DOC ID / </a:t>
            </a:r>
            <a:r>
              <a:rPr lang="de-DE" dirty="0" err="1"/>
              <a:t>Month</a:t>
            </a:r>
            <a:r>
              <a:rPr lang="de-DE" dirty="0"/>
              <a:t> XX, 2017 / © 2017 IBM Corporation</a:t>
            </a:r>
            <a:endParaRPr lang="en-US" dirty="0"/>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 id="2147483826" r:id="rId36"/>
    <p:sldLayoutId id="2147484014" r:id="rId37"/>
    <p:sldLayoutId id="2147484015" r:id="rId38"/>
    <p:sldLayoutId id="2147484016" r:id="rId39"/>
    <p:sldLayoutId id="2147484017" r:id="rId40"/>
    <p:sldLayoutId id="2147484018" r:id="rId41"/>
    <p:sldLayoutId id="2147484019" r:id="rId42"/>
    <p:sldLayoutId id="2147484020" r:id="rId43"/>
    <p:sldLayoutId id="2147484021" r:id="rId44"/>
  </p:sldLayoutIdLst>
  <p:hf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177434" y="4824651"/>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949036"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pic>
        <p:nvPicPr>
          <p:cNvPr id="6" name="Picture 46">
            <a:extLst>
              <a:ext uri="{FF2B5EF4-FFF2-40B4-BE49-F238E27FC236}">
                <a16:creationId xmlns:a16="http://schemas.microsoft.com/office/drawing/2014/main" id="{11ECB86F-8895-4A90-87B3-0EDE63EBC6BD}"/>
              </a:ext>
            </a:extLst>
          </p:cNvPr>
          <p:cNvPicPr/>
          <p:nvPr userDrawn="1"/>
        </p:nvPicPr>
        <p:blipFill>
          <a:blip r:embed="rId47"/>
          <a:stretch/>
        </p:blipFill>
        <p:spPr>
          <a:xfrm>
            <a:off x="8245215" y="4719869"/>
            <a:ext cx="817316" cy="346724"/>
          </a:xfrm>
          <a:prstGeom prst="rect">
            <a:avLst/>
          </a:prstGeom>
          <a:ln w="9360">
            <a:noFill/>
          </a:ln>
        </p:spPr>
      </p:pic>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 id="2147483767" r:id="rId22"/>
    <p:sldLayoutId id="2147483768" r:id="rId23"/>
    <p:sldLayoutId id="2147483769" r:id="rId24"/>
    <p:sldLayoutId id="2147483770" r:id="rId25"/>
    <p:sldLayoutId id="2147483771" r:id="rId26"/>
    <p:sldLayoutId id="2147483772" r:id="rId27"/>
    <p:sldLayoutId id="2147483773" r:id="rId28"/>
    <p:sldLayoutId id="2147483774" r:id="rId29"/>
    <p:sldLayoutId id="2147483775" r:id="rId30"/>
    <p:sldLayoutId id="2147483776" r:id="rId31"/>
    <p:sldLayoutId id="2147483777" r:id="rId32"/>
    <p:sldLayoutId id="2147483778" r:id="rId33"/>
    <p:sldLayoutId id="2147483824" r:id="rId34"/>
    <p:sldLayoutId id="2147483780" r:id="rId35"/>
    <p:sldLayoutId id="2147483829" r:id="rId36"/>
    <p:sldLayoutId id="2147483831" r:id="rId37"/>
    <p:sldLayoutId id="2147484022" r:id="rId38"/>
    <p:sldLayoutId id="2147484023" r:id="rId39"/>
    <p:sldLayoutId id="2147484024" r:id="rId40"/>
    <p:sldLayoutId id="2147484025" r:id="rId41"/>
    <p:sldLayoutId id="2147484026" r:id="rId42"/>
    <p:sldLayoutId id="2147484027" r:id="rId43"/>
    <p:sldLayoutId id="2147484028" r:id="rId44"/>
    <p:sldLayoutId id="2147484029" r:id="rId45"/>
  </p:sldLayoutIdLst>
  <p:hf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817"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 id="2147483802" r:id="rId21"/>
    <p:sldLayoutId id="2147483803" r:id="rId22"/>
    <p:sldLayoutId id="2147483804" r:id="rId23"/>
    <p:sldLayoutId id="2147483805" r:id="rId24"/>
    <p:sldLayoutId id="2147483806" r:id="rId25"/>
    <p:sldLayoutId id="2147483807" r:id="rId26"/>
    <p:sldLayoutId id="2147483808" r:id="rId27"/>
    <p:sldLayoutId id="2147483809" r:id="rId28"/>
    <p:sldLayoutId id="2147483810" r:id="rId29"/>
    <p:sldLayoutId id="2147483811" r:id="rId30"/>
    <p:sldLayoutId id="2147483812" r:id="rId31"/>
    <p:sldLayoutId id="2147483813" r:id="rId32"/>
    <p:sldLayoutId id="2147483814" r:id="rId33"/>
    <p:sldLayoutId id="2147483825" r:id="rId34"/>
    <p:sldLayoutId id="2147483816" r:id="rId35"/>
  </p:sldLayoutIdLst>
  <p:hf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87.xml"/><Relationship Id="rId7" Type="http://schemas.openxmlformats.org/officeDocument/2006/relationships/image" Target="../media/image7.tiff"/><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6.png"/><Relationship Id="rId5" Type="http://schemas.openxmlformats.org/officeDocument/2006/relationships/notesSlide" Target="../notesSlides/notesSlide1.xml"/><Relationship Id="rId4"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IBMDecisionOptimization/docplex-examples/blob/master/examples/mp/jupyter/tutorials/Beyond_Linear_Programming.ipynb" TargetMode="External"/><Relationship Id="rId2" Type="http://schemas.openxmlformats.org/officeDocument/2006/relationships/hyperlink" Target="https://github.com/IBMDecisionOptimization/docplex-examples/blob/master/examples/mp/jupyter/tutorials/Linear_Programming.ipynb" TargetMode="External"/><Relationship Id="rId1" Type="http://schemas.openxmlformats.org/officeDocument/2006/relationships/slideLayout" Target="../slideLayouts/slideLayout19.xml"/><Relationship Id="rId4" Type="http://schemas.openxmlformats.org/officeDocument/2006/relationships/hyperlink" Target="https://github.com/IBMDecisionOptimization/docplex-examples/blob/master/examples/cp/jupyter/scheduling_tuto.ipynb"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3" Type="http://schemas.openxmlformats.org/officeDocument/2006/relationships/hyperlink" Target="https://ibm-dte.mybluemix.net/ibm-ilog-cplex" TargetMode="External"/><Relationship Id="rId7" Type="http://schemas.openxmlformats.org/officeDocument/2006/relationships/hyperlink" Target="https://www-01.ibm.com/support/docview.wss?uid=swg21437813" TargetMode="External"/><Relationship Id="rId2" Type="http://schemas.openxmlformats.org/officeDocument/2006/relationships/hyperlink" Target="https://ibm.box.com/s/zno48yspal79oxppsx3ssodqce4unnop" TargetMode="External"/><Relationship Id="rId1" Type="http://schemas.openxmlformats.org/officeDocument/2006/relationships/slideLayout" Target="../slideLayouts/slideLayout38.xml"/><Relationship Id="rId6" Type="http://schemas.openxmlformats.org/officeDocument/2006/relationships/hyperlink" Target="https://www-01.ibm.com/support/docview.wss?uid=swg27019100" TargetMode="External"/><Relationship Id="rId5" Type="http://schemas.openxmlformats.org/officeDocument/2006/relationships/hyperlink" Target="https://www.ibm.com/support/knowledgecenter/SSSA5P" TargetMode="External"/><Relationship Id="rId4" Type="http://schemas.openxmlformats.org/officeDocument/2006/relationships/hyperlink" Target="https://www.ibm.com/products/ilog-cplex-optimization-studio" TargetMode="External"/></Relationships>
</file>

<file path=ppt/slides/_rels/slide3.xml.rels><?xml version="1.0" encoding="UTF-8" standalone="yes"?>
<Relationships xmlns="http://schemas.openxmlformats.org/package/2006/relationships"><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image" Target="../media/image9.jpeg"/><Relationship Id="rId5" Type="http://schemas.openxmlformats.org/officeDocument/2006/relationships/notesSlide" Target="../notesSlides/notesSlide3.xml"/><Relationship Id="rId4"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E4B634C-4302-4853-8885-B247383D9E18}"/>
              </a:ext>
            </a:extLst>
          </p:cNvPr>
          <p:cNvPicPr>
            <a:picLocks noChangeAspect="1"/>
          </p:cNvPicPr>
          <p:nvPr/>
        </p:nvPicPr>
        <p:blipFill rotWithShape="1">
          <a:blip r:embed="rId6"/>
          <a:srcRect l="15139" t="6083" r="44226" b="22172"/>
          <a:stretch/>
        </p:blipFill>
        <p:spPr>
          <a:xfrm>
            <a:off x="5225300" y="972094"/>
            <a:ext cx="3358645" cy="2734419"/>
          </a:xfrm>
          <a:prstGeom prst="rect">
            <a:avLst/>
          </a:prstGeom>
        </p:spPr>
      </p:pic>
      <p:sp>
        <p:nvSpPr>
          <p:cNvPr id="25" name="TextBox 24">
            <a:extLst>
              <a:ext uri="{FF2B5EF4-FFF2-40B4-BE49-F238E27FC236}">
                <a16:creationId xmlns:a16="http://schemas.microsoft.com/office/drawing/2014/main" id="{65D5340D-9A96-0847-A46C-6C62D6164C5A}"/>
              </a:ext>
            </a:extLst>
          </p:cNvPr>
          <p:cNvSpPr txBox="1"/>
          <p:nvPr>
            <p:custDataLst>
              <p:tags r:id="rId1"/>
            </p:custDataLst>
          </p:nvPr>
        </p:nvSpPr>
        <p:spPr>
          <a:xfrm>
            <a:off x="6075453" y="2408232"/>
            <a:ext cx="1989255" cy="1114151"/>
          </a:xfrm>
          <a:prstGeom prst="rect">
            <a:avLst/>
          </a:prstGeom>
          <a:noFill/>
        </p:spPr>
        <p:txBody>
          <a:bodyPr wrap="square" rtlCol="0">
            <a:spAutoFit/>
          </a:bodyPr>
          <a:lstStyle/>
          <a:p>
            <a:pPr algn="ctr" defTabSz="685783">
              <a:defRPr/>
            </a:pPr>
            <a:r>
              <a:rPr lang="en-US" sz="2000" b="1" dirty="0">
                <a:solidFill>
                  <a:srgbClr val="FFFFFF"/>
                </a:solidFill>
                <a:latin typeface="Calibri"/>
                <a:cs typeface="Calibri"/>
              </a:rPr>
              <a:t>ANALYZE</a:t>
            </a:r>
          </a:p>
          <a:p>
            <a:pPr marL="178589" indent="-178589" defTabSz="342884">
              <a:lnSpc>
                <a:spcPct val="90000"/>
              </a:lnSpc>
              <a:spcBef>
                <a:spcPct val="0"/>
              </a:spcBef>
              <a:defRPr/>
            </a:pPr>
            <a:r>
              <a:rPr lang="en-US" sz="1200" dirty="0">
                <a:solidFill>
                  <a:schemeClr val="bg2"/>
                </a:solidFill>
              </a:rPr>
              <a:t>Build and scale AI with</a:t>
            </a:r>
          </a:p>
          <a:p>
            <a:pPr marL="178589" indent="-178589" defTabSz="342884">
              <a:lnSpc>
                <a:spcPct val="90000"/>
              </a:lnSpc>
              <a:spcBef>
                <a:spcPct val="0"/>
              </a:spcBef>
              <a:defRPr/>
            </a:pPr>
            <a:r>
              <a:rPr lang="en-US" sz="1200" dirty="0">
                <a:solidFill>
                  <a:schemeClr val="bg2"/>
                </a:solidFill>
              </a:rPr>
              <a:t>trust &amp; transparency by</a:t>
            </a:r>
          </a:p>
          <a:p>
            <a:pPr marL="178589" indent="-178589" defTabSz="342884">
              <a:lnSpc>
                <a:spcPct val="90000"/>
              </a:lnSpc>
              <a:spcBef>
                <a:spcPct val="0"/>
              </a:spcBef>
              <a:defRPr/>
            </a:pPr>
            <a:r>
              <a:rPr lang="en-US" sz="1200" b="1" dirty="0">
                <a:solidFill>
                  <a:schemeClr val="bg2"/>
                </a:solidFill>
              </a:rPr>
              <a:t>Automating AI lifecycles</a:t>
            </a:r>
            <a:endParaRPr lang="en-US" sz="1200" dirty="0"/>
          </a:p>
          <a:p>
            <a:pPr algn="ctr" defTabSz="685783">
              <a:defRPr/>
            </a:pPr>
            <a:endParaRPr lang="en-US" sz="1400" dirty="0">
              <a:solidFill>
                <a:srgbClr val="FFFFFF"/>
              </a:solidFill>
              <a:latin typeface="Calibri"/>
              <a:cs typeface="Calibri"/>
            </a:endParaRPr>
          </a:p>
        </p:txBody>
      </p:sp>
      <p:sp>
        <p:nvSpPr>
          <p:cNvPr id="24" name="Title 5">
            <a:extLst>
              <a:ext uri="{FF2B5EF4-FFF2-40B4-BE49-F238E27FC236}">
                <a16:creationId xmlns:a16="http://schemas.microsoft.com/office/drawing/2014/main" id="{D014E983-864F-6541-A08E-54916E592942}"/>
              </a:ext>
            </a:extLst>
          </p:cNvPr>
          <p:cNvSpPr txBox="1">
            <a:spLocks/>
          </p:cNvSpPr>
          <p:nvPr>
            <p:custDataLst>
              <p:tags r:id="rId2"/>
            </p:custDataLst>
          </p:nvPr>
        </p:nvSpPr>
        <p:spPr>
          <a:xfrm>
            <a:off x="371912" y="647834"/>
            <a:ext cx="8400176" cy="7066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1pPr>
            <a:lvl2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2pPr>
            <a:lvl3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3pPr>
            <a:lvl4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4pPr>
            <a:lvl5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5pPr>
            <a:lvl6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6pPr>
            <a:lvl7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7pPr>
            <a:lvl8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8pPr>
            <a:lvl9pPr marL="0" marR="0" indent="0" algn="l" defTabSz="457189" rtl="0" latinLnBrk="0">
              <a:lnSpc>
                <a:spcPct val="90000"/>
              </a:lnSpc>
              <a:spcBef>
                <a:spcPts val="0"/>
              </a:spcBef>
              <a:spcAft>
                <a:spcPts val="0"/>
              </a:spcAft>
              <a:buClrTx/>
              <a:buSzTx/>
              <a:buFontTx/>
              <a:buNone/>
              <a:tabLst/>
              <a:defRPr sz="2400" b="0" i="0" u="none" strike="noStrike" cap="none" spc="0" baseline="0">
                <a:ln>
                  <a:noFill/>
                </a:ln>
                <a:solidFill>
                  <a:srgbClr val="FFFFFF"/>
                </a:solidFill>
                <a:uFillTx/>
                <a:latin typeface="IBM Plex Sans"/>
                <a:ea typeface="IBM Plex Sans"/>
                <a:cs typeface="IBM Plex Sans"/>
                <a:sym typeface="IBM Plex Sans"/>
              </a:defRPr>
            </a:lvl9pPr>
          </a:lstStyle>
          <a:p>
            <a:pPr defTabSz="457178">
              <a:defRPr/>
            </a:pPr>
            <a:r>
              <a:rPr lang="en-US" sz="3600" b="1" kern="0" dirty="0"/>
              <a:t>IBM Decision Optimization</a:t>
            </a:r>
          </a:p>
        </p:txBody>
      </p:sp>
      <p:sp>
        <p:nvSpPr>
          <p:cNvPr id="29" name="Rectangle 28">
            <a:extLst>
              <a:ext uri="{FF2B5EF4-FFF2-40B4-BE49-F238E27FC236}">
                <a16:creationId xmlns:a16="http://schemas.microsoft.com/office/drawing/2014/main" id="{12BAB5FB-FC12-E54C-8834-C1DDD8BDD89A}"/>
              </a:ext>
            </a:extLst>
          </p:cNvPr>
          <p:cNvSpPr/>
          <p:nvPr>
            <p:custDataLst>
              <p:tags r:id="rId3"/>
            </p:custDataLst>
          </p:nvPr>
        </p:nvSpPr>
        <p:spPr>
          <a:xfrm>
            <a:off x="6904623" y="3868692"/>
            <a:ext cx="1397623" cy="461665"/>
          </a:xfrm>
          <a:prstGeom prst="rect">
            <a:avLst/>
          </a:prstGeom>
        </p:spPr>
        <p:txBody>
          <a:bodyPr wrap="square">
            <a:spAutoFit/>
          </a:bodyPr>
          <a:lstStyle/>
          <a:p>
            <a:pPr defTabSz="685783">
              <a:spcBef>
                <a:spcPts val="1350"/>
              </a:spcBef>
              <a:defRPr/>
            </a:pPr>
            <a:r>
              <a:rPr lang="en-US" sz="1200" b="1" dirty="0">
                <a:solidFill>
                  <a:srgbClr val="0064FF">
                    <a:lumMod val="60000"/>
                    <a:lumOff val="40000"/>
                  </a:srgbClr>
                </a:solidFill>
                <a:latin typeface="IBM Plex Sans" panose="020B0503050203000203" pitchFamily="34" charset="77"/>
                <a:ea typeface="IBM Plex Sans" charset="0"/>
                <a:cs typeface="IBM Plex Sans" charset="0"/>
                <a:sym typeface="Helvetica Neue"/>
              </a:rPr>
              <a:t>One Platform, Any Cloud</a:t>
            </a:r>
          </a:p>
        </p:txBody>
      </p:sp>
      <p:pic>
        <p:nvPicPr>
          <p:cNvPr id="32" name="Picture 31">
            <a:extLst>
              <a:ext uri="{FF2B5EF4-FFF2-40B4-BE49-F238E27FC236}">
                <a16:creationId xmlns:a16="http://schemas.microsoft.com/office/drawing/2014/main" id="{C1C4F53C-316B-DC40-96EA-C91720081C98}"/>
              </a:ext>
            </a:extLst>
          </p:cNvPr>
          <p:cNvPicPr>
            <a:picLocks noChangeAspect="1"/>
          </p:cNvPicPr>
          <p:nvPr/>
        </p:nvPicPr>
        <p:blipFill>
          <a:blip r:embed="rId7"/>
          <a:stretch>
            <a:fillRect/>
          </a:stretch>
        </p:blipFill>
        <p:spPr>
          <a:xfrm>
            <a:off x="6372472" y="3890644"/>
            <a:ext cx="532151" cy="439712"/>
          </a:xfrm>
          <a:prstGeom prst="rect">
            <a:avLst/>
          </a:prstGeom>
        </p:spPr>
      </p:pic>
      <p:sp>
        <p:nvSpPr>
          <p:cNvPr id="2" name="Rectangle 1">
            <a:extLst>
              <a:ext uri="{FF2B5EF4-FFF2-40B4-BE49-F238E27FC236}">
                <a16:creationId xmlns:a16="http://schemas.microsoft.com/office/drawing/2014/main" id="{97CC72B6-944B-48A4-8718-636B84FFDDAC}"/>
              </a:ext>
            </a:extLst>
          </p:cNvPr>
          <p:cNvSpPr/>
          <p:nvPr/>
        </p:nvSpPr>
        <p:spPr>
          <a:xfrm>
            <a:off x="371912" y="2038968"/>
            <a:ext cx="4578751" cy="1384995"/>
          </a:xfrm>
          <a:prstGeom prst="rect">
            <a:avLst/>
          </a:prstGeom>
        </p:spPr>
        <p:txBody>
          <a:bodyPr wrap="square">
            <a:spAutoFit/>
          </a:bodyPr>
          <a:lstStyle/>
          <a:p>
            <a:r>
              <a:rPr lang="en-US" sz="2800" dirty="0">
                <a:solidFill>
                  <a:srgbClr val="FFFFFF"/>
                </a:solidFill>
                <a:latin typeface="ibm-plex-sans"/>
              </a:rPr>
              <a:t>Prescribes the best course of action when making complex decisions</a:t>
            </a:r>
            <a:endParaRPr lang="en-US" sz="2800" dirty="0"/>
          </a:p>
        </p:txBody>
      </p:sp>
    </p:spTree>
    <p:extLst>
      <p:ext uri="{BB962C8B-B14F-4D97-AF65-F5344CB8AC3E}">
        <p14:creationId xmlns:p14="http://schemas.microsoft.com/office/powerpoint/2010/main" val="3226883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altLang="en-US"/>
              <a:t>Decision variables (1 of 2)</a:t>
            </a:r>
          </a:p>
        </p:txBody>
      </p:sp>
      <p:sp>
        <p:nvSpPr>
          <p:cNvPr id="36867" name="Slide Number Placeholder 1"/>
          <p:cNvSpPr>
            <a:spLocks noGrp="1"/>
          </p:cNvSpPr>
          <p:nvPr>
            <p:ph type="sldNum" sz="quarter" idx="10"/>
          </p:nvPr>
        </p:nvSpPr>
        <p:spPr>
          <a:noFill/>
          <a:ln>
            <a:miter lim="800000"/>
            <a:headEnd/>
            <a:tailEnd/>
          </a:ln>
        </p:spPr>
        <p:txBody>
          <a:bodyPr/>
          <a:lstStyle/>
          <a:p>
            <a:fld id="{14648E0B-4F75-4E01-A8F1-FDE469ADD0BE}" type="slidenum">
              <a:rPr lang="en-US" smtClean="0">
                <a:ea typeface="ＭＳ Ｐゴシック" pitchFamily="34" charset="-128"/>
              </a:rPr>
              <a:pPr/>
              <a:t>10</a:t>
            </a:fld>
            <a:endParaRPr lang="en-US">
              <a:ea typeface="ＭＳ Ｐゴシック" pitchFamily="34" charset="-128"/>
            </a:endParaRPr>
          </a:p>
        </p:txBody>
      </p:sp>
      <p:sp>
        <p:nvSpPr>
          <p:cNvPr id="36866" name="Rectangle 3"/>
          <p:cNvSpPr>
            <a:spLocks noGrp="1" noChangeArrowheads="1"/>
          </p:cNvSpPr>
          <p:nvPr>
            <p:ph idx="4294967295"/>
          </p:nvPr>
        </p:nvSpPr>
        <p:spPr>
          <a:xfrm>
            <a:off x="309418" y="949469"/>
            <a:ext cx="4798292" cy="3483985"/>
          </a:xfrm>
        </p:spPr>
        <p:txBody>
          <a:bodyPr/>
          <a:lstStyle/>
          <a:p>
            <a:r>
              <a:rPr lang="en-US" altLang="en-US" dirty="0"/>
              <a:t>Decision variables in an optimization model represent values or decisions that can be changed by the solver engine in order to arrive at the best possible value of the objective function. </a:t>
            </a:r>
          </a:p>
          <a:p>
            <a:endParaRPr lang="en-US" altLang="en-US" dirty="0"/>
          </a:p>
          <a:p>
            <a:r>
              <a:rPr lang="en-US" altLang="en-US" dirty="0"/>
              <a:t>Examples of decision variables are:</a:t>
            </a:r>
          </a:p>
          <a:p>
            <a:pPr lvl="1"/>
            <a:r>
              <a:rPr lang="en-US" altLang="en-US" dirty="0"/>
              <a:t>How much of a given product to produce</a:t>
            </a:r>
          </a:p>
          <a:p>
            <a:pPr lvl="1"/>
            <a:r>
              <a:rPr lang="en-US" altLang="en-US" dirty="0"/>
              <a:t>How many people to hire for a given task</a:t>
            </a:r>
          </a:p>
          <a:p>
            <a:pPr lvl="1"/>
            <a:r>
              <a:rPr lang="en-US" altLang="en-US" dirty="0"/>
              <a:t>Which location to choose for a new warehouse</a:t>
            </a:r>
          </a:p>
          <a:p>
            <a:pPr lvl="1"/>
            <a:r>
              <a:rPr lang="en-US" altLang="en-US" dirty="0"/>
              <a:t>What should be the start time of a given task</a:t>
            </a:r>
          </a:p>
          <a:p>
            <a:pPr lvl="1"/>
            <a:endParaRPr lang="en-US" altLang="en-US" dirty="0"/>
          </a:p>
        </p:txBody>
      </p:sp>
    </p:spTree>
    <p:extLst>
      <p:ext uri="{BB962C8B-B14F-4D97-AF65-F5344CB8AC3E}">
        <p14:creationId xmlns:p14="http://schemas.microsoft.com/office/powerpoint/2010/main" val="3280183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p:txBody>
          <a:bodyPr/>
          <a:lstStyle/>
          <a:p>
            <a:r>
              <a:rPr lang="en-US" altLang="en-US"/>
              <a:t>Decision variables (2 of 2)</a:t>
            </a:r>
          </a:p>
        </p:txBody>
      </p:sp>
      <p:sp>
        <p:nvSpPr>
          <p:cNvPr id="38915" name="Slide Number Placeholder 1"/>
          <p:cNvSpPr>
            <a:spLocks noGrp="1"/>
          </p:cNvSpPr>
          <p:nvPr>
            <p:ph type="sldNum" sz="quarter" idx="10"/>
          </p:nvPr>
        </p:nvSpPr>
        <p:spPr>
          <a:noFill/>
          <a:ln>
            <a:miter lim="800000"/>
            <a:headEnd/>
            <a:tailEnd/>
          </a:ln>
        </p:spPr>
        <p:txBody>
          <a:bodyPr/>
          <a:lstStyle/>
          <a:p>
            <a:fld id="{EECE5DE2-344A-4164-8673-0EEE7852F0CF}" type="slidenum">
              <a:rPr lang="en-US" smtClean="0">
                <a:ea typeface="ＭＳ Ｐゴシック" pitchFamily="34" charset="-128"/>
              </a:rPr>
              <a:pPr/>
              <a:t>11</a:t>
            </a:fld>
            <a:endParaRPr lang="en-US">
              <a:ea typeface="ＭＳ Ｐゴシック" pitchFamily="34" charset="-128"/>
            </a:endParaRPr>
          </a:p>
        </p:txBody>
      </p:sp>
      <p:sp>
        <p:nvSpPr>
          <p:cNvPr id="38914" name="Rectangle 3"/>
          <p:cNvSpPr>
            <a:spLocks noGrp="1" noChangeArrowheads="1"/>
          </p:cNvSpPr>
          <p:nvPr>
            <p:ph type="body" idx="4294967295"/>
          </p:nvPr>
        </p:nvSpPr>
        <p:spPr>
          <a:xfrm>
            <a:off x="228600" y="979054"/>
            <a:ext cx="7952509" cy="3713595"/>
          </a:xfrm>
        </p:spPr>
        <p:txBody>
          <a:bodyPr/>
          <a:lstStyle/>
          <a:p>
            <a:r>
              <a:rPr lang="en-US" altLang="en-US" dirty="0"/>
              <a:t>Some characteristics of decision variables are:</a:t>
            </a:r>
          </a:p>
          <a:p>
            <a:pPr lvl="1"/>
            <a:r>
              <a:rPr lang="en-US" altLang="en-US" dirty="0"/>
              <a:t>Their value is determined during the solution process</a:t>
            </a:r>
          </a:p>
          <a:p>
            <a:pPr lvl="1"/>
            <a:r>
              <a:rPr lang="en-US" altLang="en-US" dirty="0"/>
              <a:t>They are initially unknown in a model, although it's possible to provide an initial guess to help the optimization</a:t>
            </a:r>
          </a:p>
          <a:p>
            <a:pPr lvl="1"/>
            <a:r>
              <a:rPr lang="en-US" altLang="en-US" dirty="0"/>
              <a:t>Decision variables have a domain: the set of all possible values for the variable</a:t>
            </a:r>
          </a:p>
          <a:p>
            <a:pPr lvl="1"/>
            <a:r>
              <a:rPr lang="en-US" altLang="en-US" dirty="0"/>
              <a:t>Decision variables have bounds: the lower and upper limits of the domain (infinite bounds are allowed)</a:t>
            </a:r>
          </a:p>
          <a:p>
            <a:pPr lvl="1"/>
            <a:r>
              <a:rPr lang="en-US" altLang="en-US" dirty="0"/>
              <a:t>Decision variables have a type, for example real, integer, or binary</a:t>
            </a:r>
          </a:p>
          <a:p>
            <a:r>
              <a:rPr lang="en-US" altLang="en-US" dirty="0"/>
              <a:t>Examples of variable types</a:t>
            </a:r>
          </a:p>
          <a:p>
            <a:pPr lvl="1"/>
            <a:r>
              <a:rPr lang="en-US" dirty="0"/>
              <a:t>Should a factory be opened in Detroit or not (yes/no decision: binary variable)</a:t>
            </a:r>
          </a:p>
          <a:p>
            <a:pPr lvl="1"/>
            <a:r>
              <a:rPr lang="en-US" dirty="0"/>
              <a:t>How many aircraft of type Boeing 767 to buy (integer variable: cannot buy half of an aircraft)</a:t>
            </a:r>
          </a:p>
          <a:p>
            <a:pPr lvl="1"/>
            <a:r>
              <a:rPr lang="en-US" dirty="0"/>
              <a:t>How much oil to produce during week 36 of year 2013 (real variable)</a:t>
            </a:r>
          </a:p>
          <a:p>
            <a:pPr lvl="1"/>
            <a:endParaRPr lang="en-US" altLang="en-US" dirty="0"/>
          </a:p>
          <a:p>
            <a:pPr lvl="1"/>
            <a:endParaRPr lang="en-US" altLang="en-US" dirty="0"/>
          </a:p>
          <a:p>
            <a:r>
              <a:rPr lang="en-US" altLang="en-US" dirty="0"/>
              <a:t>It is important to choose the decision variables well, because they impact the formulation of the constraints and the solution method used. </a:t>
            </a:r>
          </a:p>
        </p:txBody>
      </p:sp>
    </p:spTree>
    <p:extLst>
      <p:ext uri="{BB962C8B-B14F-4D97-AF65-F5344CB8AC3E}">
        <p14:creationId xmlns:p14="http://schemas.microsoft.com/office/powerpoint/2010/main" val="3829338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p:txBody>
          <a:bodyPr/>
          <a:lstStyle/>
          <a:p>
            <a:r>
              <a:rPr lang="en-US" altLang="en-US"/>
              <a:t>Constraints</a:t>
            </a:r>
          </a:p>
        </p:txBody>
      </p:sp>
      <p:sp>
        <p:nvSpPr>
          <p:cNvPr id="40963" name="Slide Number Placeholder 1"/>
          <p:cNvSpPr>
            <a:spLocks noGrp="1"/>
          </p:cNvSpPr>
          <p:nvPr>
            <p:ph type="sldNum" sz="quarter" idx="10"/>
          </p:nvPr>
        </p:nvSpPr>
        <p:spPr>
          <a:noFill/>
          <a:ln>
            <a:miter lim="800000"/>
            <a:headEnd/>
            <a:tailEnd/>
          </a:ln>
        </p:spPr>
        <p:txBody>
          <a:bodyPr/>
          <a:lstStyle/>
          <a:p>
            <a:fld id="{A76A3CFD-BA9D-47F9-9DE3-C8A847C9219C}" type="slidenum">
              <a:rPr lang="en-US" smtClean="0">
                <a:ea typeface="ＭＳ Ｐゴシック" pitchFamily="34" charset="-128"/>
              </a:rPr>
              <a:pPr/>
              <a:t>12</a:t>
            </a:fld>
            <a:endParaRPr lang="en-US">
              <a:ea typeface="ＭＳ Ｐゴシック" pitchFamily="34" charset="-128"/>
            </a:endParaRPr>
          </a:p>
        </p:txBody>
      </p:sp>
      <p:sp>
        <p:nvSpPr>
          <p:cNvPr id="40962" name="Rectangle 3"/>
          <p:cNvSpPr>
            <a:spLocks noGrp="1" noChangeArrowheads="1"/>
          </p:cNvSpPr>
          <p:nvPr>
            <p:ph type="body" idx="4294967295"/>
          </p:nvPr>
        </p:nvSpPr>
        <p:spPr>
          <a:xfrm>
            <a:off x="295564" y="963685"/>
            <a:ext cx="6770255" cy="3216130"/>
          </a:xfrm>
        </p:spPr>
        <p:txBody>
          <a:bodyPr/>
          <a:lstStyle/>
          <a:p>
            <a:r>
              <a:rPr lang="en-US" altLang="en-US" sz="1125" dirty="0"/>
              <a:t>Constraints define the relationships between different decision variables and also relate the data to the decision variables. They represent the limits within which the solution should exist. </a:t>
            </a:r>
          </a:p>
          <a:p>
            <a:endParaRPr lang="en-US" altLang="en-US" sz="1125" dirty="0"/>
          </a:p>
          <a:p>
            <a:r>
              <a:rPr lang="en-US" altLang="en-US" sz="1125" dirty="0"/>
              <a:t>Examples of constraints are:</a:t>
            </a:r>
          </a:p>
          <a:p>
            <a:pPr lvl="1"/>
            <a:r>
              <a:rPr lang="en-US" altLang="en-US" sz="1125" dirty="0"/>
              <a:t>The amount produced of a given product should be less than the production capacity</a:t>
            </a:r>
          </a:p>
          <a:p>
            <a:pPr lvl="1"/>
            <a:r>
              <a:rPr lang="en-US" altLang="en-US" sz="1125" dirty="0"/>
              <a:t>The people hired for a given task should have a minimum set of skills</a:t>
            </a:r>
          </a:p>
          <a:p>
            <a:pPr lvl="1"/>
            <a:r>
              <a:rPr lang="en-US" altLang="en-US" sz="1125" dirty="0"/>
              <a:t>The total cost of building a new warehouse should be less than the budgeted amount</a:t>
            </a:r>
          </a:p>
          <a:p>
            <a:pPr lvl="1"/>
            <a:r>
              <a:rPr lang="en-US" altLang="en-US" sz="1125" dirty="0"/>
              <a:t>The output from a process should equal the yield multiplied by the input</a:t>
            </a:r>
          </a:p>
          <a:p>
            <a:pPr lvl="1"/>
            <a:r>
              <a:rPr lang="en-US" altLang="en-US" sz="1125" dirty="0"/>
              <a:t>A certain task can only be started once a related task has been completed</a:t>
            </a:r>
          </a:p>
          <a:p>
            <a:pPr lvl="1"/>
            <a:endParaRPr lang="en-US" altLang="en-US" sz="1125" dirty="0"/>
          </a:p>
        </p:txBody>
      </p:sp>
    </p:spTree>
    <p:extLst>
      <p:ext uri="{BB962C8B-B14F-4D97-AF65-F5344CB8AC3E}">
        <p14:creationId xmlns:p14="http://schemas.microsoft.com/office/powerpoint/2010/main" val="672746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r>
              <a:rPr lang="en-US" altLang="en-US"/>
              <a:t>Hard versus soft constraints</a:t>
            </a:r>
          </a:p>
        </p:txBody>
      </p:sp>
      <p:sp>
        <p:nvSpPr>
          <p:cNvPr id="43011" name="Slide Number Placeholder 1"/>
          <p:cNvSpPr>
            <a:spLocks noGrp="1"/>
          </p:cNvSpPr>
          <p:nvPr>
            <p:ph type="sldNum" sz="quarter" idx="10"/>
          </p:nvPr>
        </p:nvSpPr>
        <p:spPr>
          <a:noFill/>
          <a:ln>
            <a:miter lim="800000"/>
            <a:headEnd/>
            <a:tailEnd/>
          </a:ln>
        </p:spPr>
        <p:txBody>
          <a:bodyPr/>
          <a:lstStyle/>
          <a:p>
            <a:fld id="{FA334B1C-C3A1-457C-9D7B-039E9A5C4A77}" type="slidenum">
              <a:rPr lang="en-US" smtClean="0">
                <a:ea typeface="ＭＳ Ｐゴシック" pitchFamily="34" charset="-128"/>
              </a:rPr>
              <a:pPr/>
              <a:t>13</a:t>
            </a:fld>
            <a:endParaRPr lang="en-US">
              <a:ea typeface="ＭＳ Ｐゴシック" pitchFamily="34" charset="-128"/>
            </a:endParaRPr>
          </a:p>
        </p:txBody>
      </p:sp>
      <p:sp>
        <p:nvSpPr>
          <p:cNvPr id="43010" name="Rectangle 3"/>
          <p:cNvSpPr>
            <a:spLocks noGrp="1" noChangeArrowheads="1"/>
          </p:cNvSpPr>
          <p:nvPr>
            <p:ph type="body" idx="4294967295"/>
          </p:nvPr>
        </p:nvSpPr>
        <p:spPr>
          <a:xfrm>
            <a:off x="461819" y="895928"/>
            <a:ext cx="6003636" cy="3685886"/>
          </a:xfrm>
        </p:spPr>
        <p:txBody>
          <a:bodyPr/>
          <a:lstStyle/>
          <a:p>
            <a:pPr>
              <a:lnSpc>
                <a:spcPct val="90000"/>
              </a:lnSpc>
            </a:pPr>
            <a:r>
              <a:rPr lang="en-US" altLang="en-US" dirty="0"/>
              <a:t>Constraints are either “hard” or “soft”. </a:t>
            </a:r>
          </a:p>
          <a:p>
            <a:pPr>
              <a:lnSpc>
                <a:spcPct val="90000"/>
              </a:lnSpc>
            </a:pPr>
            <a:endParaRPr lang="en-US" altLang="en-US" dirty="0"/>
          </a:p>
          <a:p>
            <a:pPr>
              <a:lnSpc>
                <a:spcPct val="90000"/>
              </a:lnSpc>
            </a:pPr>
            <a:r>
              <a:rPr lang="en-US" altLang="en-US" dirty="0"/>
              <a:t>Hard constraints should not be violated under any circumstances, for example a constraint on production capacity when no additional capacity is available by any means. </a:t>
            </a:r>
          </a:p>
          <a:p>
            <a:pPr>
              <a:lnSpc>
                <a:spcPct val="90000"/>
              </a:lnSpc>
            </a:pPr>
            <a:endParaRPr lang="en-US" altLang="en-US" dirty="0"/>
          </a:p>
          <a:p>
            <a:pPr>
              <a:lnSpc>
                <a:spcPct val="90000"/>
              </a:lnSpc>
            </a:pPr>
            <a:r>
              <a:rPr lang="en-US" altLang="en-US" dirty="0"/>
              <a:t>Soft constraints can be violated under certain circumstances, for example a constraint that requires production to exceed customer demand. Such a constraint may need to be violated if there is, for example, an unexpected surge in demand or an equipment failure. </a:t>
            </a:r>
          </a:p>
          <a:p>
            <a:pPr>
              <a:lnSpc>
                <a:spcPct val="90000"/>
              </a:lnSpc>
            </a:pPr>
            <a:endParaRPr lang="en-US" altLang="en-US" dirty="0"/>
          </a:p>
          <a:p>
            <a:pPr>
              <a:lnSpc>
                <a:spcPct val="90000"/>
              </a:lnSpc>
            </a:pPr>
            <a:r>
              <a:rPr lang="en-US" altLang="en-US" dirty="0"/>
              <a:t>In the case of soft constraints, a penalty is often added to the objective to minimize the constraint violation.</a:t>
            </a:r>
          </a:p>
          <a:p>
            <a:pPr>
              <a:lnSpc>
                <a:spcPct val="90000"/>
              </a:lnSpc>
            </a:pPr>
            <a:endParaRPr lang="en-US" altLang="en-US" dirty="0"/>
          </a:p>
        </p:txBody>
      </p:sp>
    </p:spTree>
    <p:extLst>
      <p:ext uri="{BB962C8B-B14F-4D97-AF65-F5344CB8AC3E}">
        <p14:creationId xmlns:p14="http://schemas.microsoft.com/office/powerpoint/2010/main" val="3705088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p:txBody>
          <a:bodyPr/>
          <a:lstStyle/>
          <a:p>
            <a:r>
              <a:rPr lang="en-US" altLang="en-US"/>
              <a:t>Mathematical programming</a:t>
            </a:r>
          </a:p>
        </p:txBody>
      </p:sp>
      <p:sp>
        <p:nvSpPr>
          <p:cNvPr id="45059" name="Slide Number Placeholder 1"/>
          <p:cNvSpPr>
            <a:spLocks noGrp="1"/>
          </p:cNvSpPr>
          <p:nvPr>
            <p:ph type="sldNum" sz="quarter" idx="10"/>
          </p:nvPr>
        </p:nvSpPr>
        <p:spPr>
          <a:noFill/>
          <a:ln>
            <a:miter lim="800000"/>
            <a:headEnd/>
            <a:tailEnd/>
          </a:ln>
        </p:spPr>
        <p:txBody>
          <a:bodyPr/>
          <a:lstStyle/>
          <a:p>
            <a:fld id="{7624AA33-2096-489F-87E1-1DB160AD682C}" type="slidenum">
              <a:rPr lang="en-US" smtClean="0">
                <a:ea typeface="ＭＳ Ｐゴシック" pitchFamily="34" charset="-128"/>
              </a:rPr>
              <a:pPr/>
              <a:t>14</a:t>
            </a:fld>
            <a:endParaRPr lang="en-US">
              <a:ea typeface="ＭＳ Ｐゴシック" pitchFamily="34" charset="-128"/>
            </a:endParaRPr>
          </a:p>
        </p:txBody>
      </p:sp>
      <p:sp>
        <p:nvSpPr>
          <p:cNvPr id="45058" name="Rectangle 3"/>
          <p:cNvSpPr>
            <a:spLocks noGrp="1" noChangeArrowheads="1"/>
          </p:cNvSpPr>
          <p:nvPr>
            <p:ph type="body" idx="4294967295"/>
          </p:nvPr>
        </p:nvSpPr>
        <p:spPr>
          <a:xfrm>
            <a:off x="341745" y="642938"/>
            <a:ext cx="8432800" cy="4299394"/>
          </a:xfrm>
        </p:spPr>
        <p:txBody>
          <a:bodyPr/>
          <a:lstStyle/>
          <a:p>
            <a:r>
              <a:rPr lang="en-US" altLang="en-US" dirty="0"/>
              <a:t>Mathematical programming techniques include:</a:t>
            </a:r>
          </a:p>
          <a:p>
            <a:pPr lvl="1"/>
            <a:r>
              <a:rPr lang="en-US" altLang="en-US" dirty="0"/>
              <a:t>Linear Programming (LP)</a:t>
            </a:r>
          </a:p>
          <a:p>
            <a:pPr lvl="1"/>
            <a:r>
              <a:rPr lang="en-US" altLang="en-US" dirty="0"/>
              <a:t>Integer Programming (IP)</a:t>
            </a:r>
          </a:p>
          <a:p>
            <a:pPr lvl="1"/>
            <a:r>
              <a:rPr lang="en-US" altLang="en-US" dirty="0"/>
              <a:t>Mixed-Integer Programming (MIP)</a:t>
            </a:r>
          </a:p>
          <a:p>
            <a:pPr lvl="1"/>
            <a:r>
              <a:rPr lang="en-US" altLang="en-US" dirty="0"/>
              <a:t>Quadratic Programming (QP)</a:t>
            </a:r>
          </a:p>
          <a:p>
            <a:pPr lvl="1"/>
            <a:r>
              <a:rPr lang="en-US" altLang="en-US" dirty="0"/>
              <a:t>Mixed-Integer Quadratic Programming (MIQP)</a:t>
            </a:r>
          </a:p>
          <a:p>
            <a:pPr lvl="1"/>
            <a:r>
              <a:rPr lang="en-US" altLang="en-US" dirty="0"/>
              <a:t>Several others, some of which are not currently offered in widely used software packages, for example Non-Linear Programming (NLP) in a broader sense (strictly speaking QP, which is offered by many vendors, is a subset of NLP).</a:t>
            </a:r>
          </a:p>
          <a:p>
            <a:r>
              <a:rPr lang="en-US" altLang="en-US" dirty="0"/>
              <a:t>The different techniques address different types of problem structures, with LP being the original and generally simplest of these. </a:t>
            </a:r>
          </a:p>
          <a:p>
            <a:r>
              <a:rPr lang="en-US" altLang="en-US" dirty="0"/>
              <a:t>MIP is most often used in real applications</a:t>
            </a:r>
          </a:p>
        </p:txBody>
      </p:sp>
    </p:spTree>
    <p:extLst>
      <p:ext uri="{BB962C8B-B14F-4D97-AF65-F5344CB8AC3E}">
        <p14:creationId xmlns:p14="http://schemas.microsoft.com/office/powerpoint/2010/main" val="3469132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defRPr/>
            </a:pPr>
            <a:r>
              <a:rPr lang="en-US" dirty="0">
                <a:cs typeface="+mj-cs"/>
              </a:rPr>
              <a:t>The mathematics of Optimization</a:t>
            </a:r>
          </a:p>
        </p:txBody>
      </p:sp>
      <p:sp>
        <p:nvSpPr>
          <p:cNvPr id="47105" name="Slide Number Placeholder 3"/>
          <p:cNvSpPr>
            <a:spLocks noGrp="1"/>
          </p:cNvSpPr>
          <p:nvPr>
            <p:ph type="sldNum" sz="quarter" idx="10"/>
          </p:nvPr>
        </p:nvSpPr>
        <p:spPr>
          <a:noFill/>
          <a:ln>
            <a:miter lim="800000"/>
            <a:headEnd/>
            <a:tailEnd/>
          </a:ln>
        </p:spPr>
        <p:txBody>
          <a:bodyPr/>
          <a:lstStyle/>
          <a:p>
            <a:fld id="{5A84FB8B-BCFB-448D-9FB4-97104AEAAE2B}" type="slidenum">
              <a:rPr lang="en-US" smtClean="0">
                <a:ea typeface="ＭＳ Ｐゴシック" pitchFamily="34" charset="-128"/>
              </a:rPr>
              <a:pPr/>
              <a:t>15</a:t>
            </a:fld>
            <a:endParaRPr lang="en-US">
              <a:ea typeface="ＭＳ Ｐゴシック" pitchFamily="34" charset="-128"/>
            </a:endParaRPr>
          </a:p>
        </p:txBody>
      </p:sp>
      <p:sp>
        <p:nvSpPr>
          <p:cNvPr id="2" name="Rectangle 1">
            <a:extLst>
              <a:ext uri="{FF2B5EF4-FFF2-40B4-BE49-F238E27FC236}">
                <a16:creationId xmlns:a16="http://schemas.microsoft.com/office/drawing/2014/main" id="{D7A075D5-D694-3D4B-B37C-314A2ED5D8EA}"/>
              </a:ext>
            </a:extLst>
          </p:cNvPr>
          <p:cNvSpPr/>
          <p:nvPr/>
        </p:nvSpPr>
        <p:spPr>
          <a:xfrm>
            <a:off x="704272" y="1809972"/>
            <a:ext cx="7735455" cy="1938992"/>
          </a:xfrm>
          <a:prstGeom prst="rect">
            <a:avLst/>
          </a:prstGeom>
        </p:spPr>
        <p:txBody>
          <a:bodyPr wrap="square">
            <a:spAutoFit/>
          </a:bodyPr>
          <a:lstStyle/>
          <a:p>
            <a:r>
              <a:rPr lang="en-US" sz="2000" b="1" dirty="0">
                <a:solidFill>
                  <a:schemeClr val="bg2"/>
                </a:solidFill>
                <a:latin typeface="-apple-system"/>
              </a:rPr>
              <a:t>Tutorials</a:t>
            </a:r>
          </a:p>
          <a:p>
            <a:r>
              <a:rPr lang="en-US" sz="2000" dirty="0">
                <a:solidFill>
                  <a:srgbClr val="0366D6"/>
                </a:solidFill>
                <a:latin typeface="-apple-system"/>
                <a:hlinkClick r:id="rId2"/>
              </a:rPr>
              <a:t>Linear Programming Tutorial notebook part 1.</a:t>
            </a:r>
            <a:endParaRPr lang="en-US" sz="2000" dirty="0">
              <a:solidFill>
                <a:srgbClr val="24292E"/>
              </a:solidFill>
              <a:latin typeface="-apple-system"/>
            </a:endParaRPr>
          </a:p>
          <a:p>
            <a:r>
              <a:rPr lang="en-US" sz="2000" dirty="0">
                <a:solidFill>
                  <a:srgbClr val="0366D6"/>
                </a:solidFill>
                <a:latin typeface="-apple-system"/>
                <a:hlinkClick r:id="rId3"/>
              </a:rPr>
              <a:t>Linear Programming Tutorial notebook part 2.</a:t>
            </a:r>
            <a:endParaRPr lang="en-US" sz="2000" dirty="0">
              <a:solidFill>
                <a:srgbClr val="24292E"/>
              </a:solidFill>
              <a:latin typeface="-apple-system"/>
            </a:endParaRPr>
          </a:p>
          <a:p>
            <a:r>
              <a:rPr lang="en-US" sz="2000" dirty="0">
                <a:solidFill>
                  <a:srgbClr val="0366D6"/>
                </a:solidFill>
                <a:latin typeface="-apple-system"/>
                <a:hlinkClick r:id="rId4"/>
              </a:rPr>
              <a:t>Scheduling Tutorial notebook</a:t>
            </a:r>
            <a:endParaRPr lang="en-US" sz="2000" dirty="0">
              <a:solidFill>
                <a:srgbClr val="24292E"/>
              </a:solidFill>
              <a:latin typeface="-apple-system"/>
            </a:endParaRPr>
          </a:p>
          <a:p>
            <a:br>
              <a:rPr lang="en-US" sz="2000" dirty="0"/>
            </a:br>
            <a:endParaRPr lang="en-US" sz="2000" dirty="0"/>
          </a:p>
        </p:txBody>
      </p:sp>
    </p:spTree>
    <p:extLst>
      <p:ext uri="{BB962C8B-B14F-4D97-AF65-F5344CB8AC3E}">
        <p14:creationId xmlns:p14="http://schemas.microsoft.com/office/powerpoint/2010/main" val="18896624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228600" y="201168"/>
            <a:ext cx="4943764" cy="381000"/>
          </a:xfrm>
        </p:spPr>
        <p:txBody>
          <a:bodyPr/>
          <a:lstStyle/>
          <a:p>
            <a:pPr marL="346472" indent="-346472">
              <a:defRPr/>
            </a:pPr>
            <a:r>
              <a:rPr lang="en-US" dirty="0"/>
              <a:t>Modeling optimization problems</a:t>
            </a:r>
          </a:p>
        </p:txBody>
      </p:sp>
      <p:sp>
        <p:nvSpPr>
          <p:cNvPr id="47105" name="Slide Number Placeholder 3"/>
          <p:cNvSpPr>
            <a:spLocks noGrp="1"/>
          </p:cNvSpPr>
          <p:nvPr>
            <p:ph type="sldNum" sz="quarter" idx="10"/>
          </p:nvPr>
        </p:nvSpPr>
        <p:spPr>
          <a:noFill/>
          <a:ln>
            <a:miter lim="800000"/>
            <a:headEnd/>
            <a:tailEnd/>
          </a:ln>
        </p:spPr>
        <p:txBody>
          <a:bodyPr/>
          <a:lstStyle/>
          <a:p>
            <a:fld id="{5A84FB8B-BCFB-448D-9FB4-97104AEAAE2B}" type="slidenum">
              <a:rPr lang="en-US" smtClean="0">
                <a:ea typeface="ＭＳ Ｐゴシック" pitchFamily="34" charset="-128"/>
              </a:rPr>
              <a:pPr/>
              <a:t>16</a:t>
            </a:fld>
            <a:endParaRPr lang="en-US">
              <a:ea typeface="ＭＳ Ｐゴシック" pitchFamily="34" charset="-128"/>
            </a:endParaRPr>
          </a:p>
        </p:txBody>
      </p:sp>
    </p:spTree>
    <p:extLst>
      <p:ext uri="{BB962C8B-B14F-4D97-AF65-F5344CB8AC3E}">
        <p14:creationId xmlns:p14="http://schemas.microsoft.com/office/powerpoint/2010/main" val="3099465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489" name="Rectangle 9"/>
          <p:cNvSpPr>
            <a:spLocks noGrp="1" noChangeArrowheads="1"/>
          </p:cNvSpPr>
          <p:nvPr>
            <p:ph type="title"/>
          </p:nvPr>
        </p:nvSpPr>
        <p:spPr/>
        <p:txBody>
          <a:bodyPr anchor="ctr"/>
          <a:lstStyle/>
          <a:p>
            <a:r>
              <a:rPr lang="en-US" altLang="en-US"/>
              <a:t>What Are Models?</a:t>
            </a:r>
          </a:p>
        </p:txBody>
      </p:sp>
      <p:sp>
        <p:nvSpPr>
          <p:cNvPr id="63491" name="Espace réservé du numéro de diapositive 5"/>
          <p:cNvSpPr>
            <a:spLocks noGrp="1"/>
          </p:cNvSpPr>
          <p:nvPr>
            <p:ph type="sldNum" sz="quarter" idx="10"/>
          </p:nvPr>
        </p:nvSpPr>
        <p:spPr bwMode="auto">
          <a:noFill/>
          <a:ln>
            <a:miter lim="800000"/>
            <a:headEnd/>
            <a:tailEnd/>
          </a:ln>
        </p:spPr>
        <p:txBody>
          <a:bodyPr vert="horz" lIns="68580" tIns="34290" rIns="68580" bIns="34290" rtlCol="0" anchor="ctr"/>
          <a:lstStyle/>
          <a:p>
            <a:pPr algn="r" eaLnBrk="0" hangingPunct="0"/>
            <a:fld id="{B4CE019F-D2EF-49BF-88A5-E8036FE45991}" type="slidenum">
              <a:rPr lang="en-US" altLang="en-US" smtClean="0">
                <a:ea typeface="ＭＳ Ｐゴシック" pitchFamily="34" charset="-128"/>
              </a:rPr>
              <a:pPr algn="r" eaLnBrk="0" hangingPunct="0"/>
              <a:t>17</a:t>
            </a:fld>
            <a:endParaRPr lang="en-US" altLang="en-US">
              <a:ea typeface="ＭＳ Ｐゴシック" pitchFamily="34" charset="-128"/>
            </a:endParaRPr>
          </a:p>
        </p:txBody>
      </p:sp>
      <p:sp>
        <p:nvSpPr>
          <p:cNvPr id="63490" name="Rectangle 10"/>
          <p:cNvSpPr>
            <a:spLocks noGrp="1" noChangeArrowheads="1"/>
          </p:cNvSpPr>
          <p:nvPr>
            <p:ph idx="4294967295"/>
          </p:nvPr>
        </p:nvSpPr>
        <p:spPr>
          <a:xfrm>
            <a:off x="342611" y="893618"/>
            <a:ext cx="6687127" cy="3621232"/>
          </a:xfrm>
        </p:spPr>
        <p:txBody>
          <a:bodyPr/>
          <a:lstStyle/>
          <a:p>
            <a:r>
              <a:rPr lang="en-US" altLang="en-US" sz="1800" dirty="0"/>
              <a:t>A data-independent abstraction of a problem</a:t>
            </a:r>
          </a:p>
          <a:p>
            <a:r>
              <a:rPr lang="en-US" altLang="en-US" sz="1800" dirty="0"/>
              <a:t>Mathematical Programming modeling languages lets you write down the mathematical representation of a model separately from the data</a:t>
            </a:r>
          </a:p>
        </p:txBody>
      </p:sp>
      <p:grpSp>
        <p:nvGrpSpPr>
          <p:cNvPr id="2" name="Group 2"/>
          <p:cNvGrpSpPr>
            <a:grpSpLocks/>
          </p:cNvGrpSpPr>
          <p:nvPr/>
        </p:nvGrpSpPr>
        <p:grpSpPr bwMode="auto">
          <a:xfrm>
            <a:off x="3257550" y="2171700"/>
            <a:ext cx="2457450" cy="800100"/>
            <a:chOff x="1776" y="2160"/>
            <a:chExt cx="2064" cy="672"/>
          </a:xfrm>
        </p:grpSpPr>
        <p:sp>
          <p:nvSpPr>
            <p:cNvPr id="63496" name="AutoShape 3"/>
            <p:cNvSpPr>
              <a:spLocks noChangeArrowheads="1"/>
            </p:cNvSpPr>
            <p:nvPr/>
          </p:nvSpPr>
          <p:spPr bwMode="auto">
            <a:xfrm>
              <a:off x="1776" y="2160"/>
              <a:ext cx="2064" cy="672"/>
            </a:xfrm>
            <a:prstGeom prst="roundRect">
              <a:avLst>
                <a:gd name="adj" fmla="val 16667"/>
              </a:avLst>
            </a:prstGeom>
            <a:solidFill>
              <a:schemeClr val="accent1"/>
            </a:solidFill>
            <a:ln w="12700">
              <a:solidFill>
                <a:schemeClr val="tx1"/>
              </a:solidFill>
              <a:round/>
              <a:headEnd type="none" w="sm" len="sm"/>
              <a:tailEnd type="none" w="sm" len="sm"/>
            </a:ln>
          </p:spPr>
          <p:txBody>
            <a:bodyPr wrap="none"/>
            <a:lstStyle/>
            <a:p>
              <a:pPr algn="ctr" eaLnBrk="0" hangingPunct="0"/>
              <a:r>
                <a:rPr lang="en-US" altLang="en-US" sz="1800"/>
                <a:t>Configuration</a:t>
              </a:r>
            </a:p>
          </p:txBody>
        </p:sp>
        <p:sp>
          <p:nvSpPr>
            <p:cNvPr id="63497" name="AutoShape 4"/>
            <p:cNvSpPr>
              <a:spLocks noChangeArrowheads="1"/>
            </p:cNvSpPr>
            <p:nvPr/>
          </p:nvSpPr>
          <p:spPr bwMode="auto">
            <a:xfrm>
              <a:off x="1824" y="2496"/>
              <a:ext cx="912" cy="252"/>
            </a:xfrm>
            <a:prstGeom prst="roundRect">
              <a:avLst>
                <a:gd name="adj" fmla="val 16667"/>
              </a:avLst>
            </a:prstGeom>
            <a:solidFill>
              <a:schemeClr val="accent2"/>
            </a:solidFill>
            <a:ln w="12700">
              <a:solidFill>
                <a:schemeClr val="tx1"/>
              </a:solidFill>
              <a:round/>
              <a:headEnd type="none" w="sm" len="sm"/>
              <a:tailEnd type="none" w="sm" len="sm"/>
            </a:ln>
          </p:spPr>
          <p:txBody>
            <a:bodyPr wrap="none" anchor="ctr"/>
            <a:lstStyle/>
            <a:p>
              <a:pPr algn="ctr" eaLnBrk="0" hangingPunct="0"/>
              <a:r>
                <a:rPr lang="en-US" altLang="en-US" sz="1800">
                  <a:solidFill>
                    <a:srgbClr val="000000"/>
                  </a:solidFill>
                </a:rPr>
                <a:t>Model</a:t>
              </a:r>
            </a:p>
          </p:txBody>
        </p:sp>
        <p:sp>
          <p:nvSpPr>
            <p:cNvPr id="63498" name="AutoShape 5"/>
            <p:cNvSpPr>
              <a:spLocks noChangeArrowheads="1"/>
            </p:cNvSpPr>
            <p:nvPr/>
          </p:nvSpPr>
          <p:spPr bwMode="auto">
            <a:xfrm>
              <a:off x="2880" y="2496"/>
              <a:ext cx="912" cy="252"/>
            </a:xfrm>
            <a:prstGeom prst="roundRect">
              <a:avLst>
                <a:gd name="adj" fmla="val 16667"/>
              </a:avLst>
            </a:prstGeom>
            <a:solidFill>
              <a:schemeClr val="accent2"/>
            </a:solidFill>
            <a:ln w="12700">
              <a:solidFill>
                <a:schemeClr val="tx1"/>
              </a:solidFill>
              <a:round/>
              <a:headEnd type="none" w="sm" len="sm"/>
              <a:tailEnd type="none" w="sm" len="sm"/>
            </a:ln>
          </p:spPr>
          <p:txBody>
            <a:bodyPr wrap="none" anchor="ctr"/>
            <a:lstStyle/>
            <a:p>
              <a:pPr algn="ctr" eaLnBrk="0" hangingPunct="0"/>
              <a:r>
                <a:rPr lang="en-US" altLang="en-US" sz="1800">
                  <a:solidFill>
                    <a:srgbClr val="000000"/>
                  </a:solidFill>
                </a:rPr>
                <a:t>Data</a:t>
              </a:r>
            </a:p>
          </p:txBody>
        </p:sp>
      </p:grpSp>
      <p:grpSp>
        <p:nvGrpSpPr>
          <p:cNvPr id="3" name="Group 6"/>
          <p:cNvGrpSpPr>
            <a:grpSpLocks/>
          </p:cNvGrpSpPr>
          <p:nvPr/>
        </p:nvGrpSpPr>
        <p:grpSpPr bwMode="auto">
          <a:xfrm>
            <a:off x="3686175" y="2971800"/>
            <a:ext cx="1600200" cy="1543050"/>
            <a:chOff x="2136" y="2832"/>
            <a:chExt cx="1344" cy="1296"/>
          </a:xfrm>
        </p:grpSpPr>
        <p:sp>
          <p:nvSpPr>
            <p:cNvPr id="63494" name="Line 7"/>
            <p:cNvSpPr>
              <a:spLocks noChangeShapeType="1"/>
            </p:cNvSpPr>
            <p:nvPr/>
          </p:nvSpPr>
          <p:spPr bwMode="auto">
            <a:xfrm>
              <a:off x="2808" y="2832"/>
              <a:ext cx="0" cy="528"/>
            </a:xfrm>
            <a:prstGeom prst="line">
              <a:avLst/>
            </a:prstGeom>
            <a:noFill/>
            <a:ln w="76200">
              <a:solidFill>
                <a:schemeClr val="bg2"/>
              </a:solidFill>
              <a:round/>
              <a:headEnd type="none" w="sm" len="sm"/>
              <a:tailEnd type="triangle" w="sm" len="sm"/>
            </a:ln>
          </p:spPr>
          <p:txBody>
            <a:bodyPr wrap="none" anchor="ctr"/>
            <a:lstStyle/>
            <a:p>
              <a:endParaRPr lang="en-US" sz="1013"/>
            </a:p>
          </p:txBody>
        </p:sp>
        <p:sp>
          <p:nvSpPr>
            <p:cNvPr id="63495" name="AutoShape 8"/>
            <p:cNvSpPr>
              <a:spLocks noChangeArrowheads="1"/>
            </p:cNvSpPr>
            <p:nvPr/>
          </p:nvSpPr>
          <p:spPr bwMode="auto">
            <a:xfrm>
              <a:off x="2136" y="3360"/>
              <a:ext cx="1344" cy="768"/>
            </a:xfrm>
            <a:prstGeom prst="hexagon">
              <a:avLst>
                <a:gd name="adj" fmla="val 43750"/>
                <a:gd name="vf" fmla="val 115470"/>
              </a:avLst>
            </a:prstGeom>
            <a:solidFill>
              <a:schemeClr val="folHlink"/>
            </a:solidFill>
            <a:ln w="12700">
              <a:solidFill>
                <a:schemeClr val="bg2"/>
              </a:solidFill>
              <a:miter lim="800000"/>
              <a:headEnd type="none" w="sm" len="sm"/>
              <a:tailEnd type="none" w="sm" len="sm"/>
            </a:ln>
          </p:spPr>
          <p:txBody>
            <a:bodyPr wrap="none" anchor="ctr"/>
            <a:lstStyle/>
            <a:p>
              <a:pPr algn="ctr" eaLnBrk="0" hangingPunct="0"/>
              <a:r>
                <a:rPr lang="en-US" altLang="en-US" sz="1800"/>
                <a:t>One</a:t>
              </a:r>
            </a:p>
            <a:p>
              <a:pPr algn="ctr" eaLnBrk="0" hangingPunct="0"/>
              <a:r>
                <a:rPr lang="en-US" altLang="en-US" sz="1800"/>
                <a:t>Problem</a:t>
              </a:r>
            </a:p>
            <a:p>
              <a:pPr algn="ctr" eaLnBrk="0" hangingPunct="0"/>
              <a:r>
                <a:rPr lang="en-US" altLang="en-US" sz="1800"/>
                <a:t>Instance</a:t>
              </a:r>
            </a:p>
          </p:txBody>
        </p:sp>
      </p:grpSp>
    </p:spTree>
    <p:extLst>
      <p:ext uri="{BB962C8B-B14F-4D97-AF65-F5344CB8AC3E}">
        <p14:creationId xmlns:p14="http://schemas.microsoft.com/office/powerpoint/2010/main" val="18837643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1"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p:txBody>
          <a:bodyPr anchor="ctr"/>
          <a:lstStyle/>
          <a:p>
            <a:r>
              <a:rPr lang="en-US" altLang="en-US"/>
              <a:t>A Production Planning Example</a:t>
            </a:r>
          </a:p>
        </p:txBody>
      </p:sp>
      <p:sp>
        <p:nvSpPr>
          <p:cNvPr id="65539" name="Espace réservé du numéro de diapositive 5"/>
          <p:cNvSpPr>
            <a:spLocks noGrp="1"/>
          </p:cNvSpPr>
          <p:nvPr>
            <p:ph type="sldNum" sz="quarter" idx="10"/>
          </p:nvPr>
        </p:nvSpPr>
        <p:spPr bwMode="auto">
          <a:noFill/>
          <a:ln>
            <a:miter lim="800000"/>
            <a:headEnd/>
            <a:tailEnd/>
          </a:ln>
        </p:spPr>
        <p:txBody>
          <a:bodyPr vert="horz" lIns="68580" tIns="34290" rIns="68580" bIns="34290" rtlCol="0" anchor="ctr"/>
          <a:lstStyle/>
          <a:p>
            <a:pPr algn="r" eaLnBrk="0" hangingPunct="0"/>
            <a:fld id="{865A4217-EC1C-49F3-A267-9211369A3980}" type="slidenum">
              <a:rPr lang="en-US" altLang="en-US" smtClean="0">
                <a:ea typeface="ＭＳ Ｐゴシック" pitchFamily="34" charset="-128"/>
              </a:rPr>
              <a:pPr algn="r" eaLnBrk="0" hangingPunct="0"/>
              <a:t>18</a:t>
            </a:fld>
            <a:endParaRPr lang="en-US" altLang="en-US">
              <a:ea typeface="ＭＳ Ｐゴシック" pitchFamily="34" charset="-128"/>
            </a:endParaRPr>
          </a:p>
        </p:txBody>
      </p:sp>
      <p:sp>
        <p:nvSpPr>
          <p:cNvPr id="65538" name="Rectangle 3"/>
          <p:cNvSpPr>
            <a:spLocks noGrp="1" noChangeArrowheads="1"/>
          </p:cNvSpPr>
          <p:nvPr>
            <p:ph idx="4294967295"/>
          </p:nvPr>
        </p:nvSpPr>
        <p:spPr>
          <a:xfrm>
            <a:off x="397164" y="930997"/>
            <a:ext cx="6031345" cy="4500562"/>
          </a:xfrm>
        </p:spPr>
        <p:txBody>
          <a:bodyPr/>
          <a:lstStyle/>
          <a:p>
            <a:r>
              <a:rPr lang="en-US" altLang="en-US" dirty="0"/>
              <a:t>A manufacturer wants to sell a product</a:t>
            </a:r>
          </a:p>
          <a:p>
            <a:r>
              <a:rPr lang="en-US" altLang="en-US" dirty="0"/>
              <a:t>The product can be made either</a:t>
            </a:r>
          </a:p>
          <a:p>
            <a:pPr lvl="1"/>
            <a:r>
              <a:rPr lang="en-US" altLang="en-US" dirty="0"/>
              <a:t>Inside the factory</a:t>
            </a:r>
          </a:p>
          <a:p>
            <a:pPr lvl="2"/>
            <a:r>
              <a:rPr lang="en-US" altLang="en-US" dirty="0"/>
              <a:t>Scarce resources are required to build the product</a:t>
            </a:r>
          </a:p>
          <a:p>
            <a:pPr lvl="2"/>
            <a:r>
              <a:rPr lang="en-US" altLang="en-US" dirty="0"/>
              <a:t>There is a cost per unit to manufacture the product</a:t>
            </a:r>
          </a:p>
          <a:p>
            <a:pPr lvl="1"/>
            <a:r>
              <a:rPr lang="en-US" altLang="en-US" dirty="0"/>
              <a:t>Outside the factory</a:t>
            </a:r>
          </a:p>
          <a:p>
            <a:pPr lvl="2"/>
            <a:r>
              <a:rPr lang="en-US" altLang="en-US" dirty="0"/>
              <a:t>There is a cost per unit to purchase the product</a:t>
            </a:r>
          </a:p>
          <a:p>
            <a:r>
              <a:rPr lang="en-US" altLang="en-US" dirty="0"/>
              <a:t>All demand must be satisfied</a:t>
            </a:r>
          </a:p>
          <a:p>
            <a:r>
              <a:rPr lang="en-US" altLang="en-US" dirty="0"/>
              <a:t>The goal is to minimize cost</a:t>
            </a:r>
          </a:p>
          <a:p>
            <a:endParaRPr lang="en-US" altLang="en-US" dirty="0"/>
          </a:p>
          <a:p>
            <a:r>
              <a:rPr lang="en-US" altLang="en-US" dirty="0"/>
              <a:t>Illustrate an example using the language OPL (Optimization Programming Language)</a:t>
            </a:r>
          </a:p>
        </p:txBody>
      </p:sp>
    </p:spTree>
    <p:extLst>
      <p:ext uri="{BB962C8B-B14F-4D97-AF65-F5344CB8AC3E}">
        <p14:creationId xmlns:p14="http://schemas.microsoft.com/office/powerpoint/2010/main" val="510077770"/>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585" name="Rectangle 2"/>
          <p:cNvSpPr>
            <a:spLocks noGrp="1" noChangeArrowheads="1"/>
          </p:cNvSpPr>
          <p:nvPr>
            <p:ph type="title"/>
          </p:nvPr>
        </p:nvSpPr>
        <p:spPr/>
        <p:txBody>
          <a:bodyPr anchor="ctr"/>
          <a:lstStyle/>
          <a:p>
            <a:r>
              <a:rPr lang="en-US" altLang="en-US"/>
              <a:t>Data Declarations</a:t>
            </a:r>
          </a:p>
        </p:txBody>
      </p:sp>
      <p:sp>
        <p:nvSpPr>
          <p:cNvPr id="67587" name="Slide Number Placeholder 1"/>
          <p:cNvSpPr>
            <a:spLocks noGrp="1"/>
          </p:cNvSpPr>
          <p:nvPr>
            <p:ph type="sldNum" sz="quarter" idx="10"/>
          </p:nvPr>
        </p:nvSpPr>
        <p:spPr>
          <a:noFill/>
          <a:ln>
            <a:miter lim="800000"/>
            <a:headEnd/>
            <a:tailEnd/>
          </a:ln>
        </p:spPr>
        <p:txBody>
          <a:bodyPr/>
          <a:lstStyle/>
          <a:p>
            <a:fld id="{B6BFC262-5F99-487F-A1AC-6E8E044B2DBE}" type="slidenum">
              <a:rPr lang="en-US" smtClean="0">
                <a:ea typeface="ＭＳ Ｐゴシック" pitchFamily="34" charset="-128"/>
              </a:rPr>
              <a:pPr/>
              <a:t>19</a:t>
            </a:fld>
            <a:endParaRPr lang="en-US">
              <a:ea typeface="ＭＳ Ｐゴシック" pitchFamily="34" charset="-128"/>
            </a:endParaRPr>
          </a:p>
        </p:txBody>
      </p:sp>
      <p:sp>
        <p:nvSpPr>
          <p:cNvPr id="238595" name="Rectangle 3"/>
          <p:cNvSpPr>
            <a:spLocks noGrp="1" noChangeArrowheads="1"/>
          </p:cNvSpPr>
          <p:nvPr>
            <p:ph type="body" idx="4294967295"/>
          </p:nvPr>
        </p:nvSpPr>
        <p:spPr>
          <a:xfrm>
            <a:off x="438726" y="582168"/>
            <a:ext cx="5204691" cy="4500562"/>
          </a:xfrm>
        </p:spPr>
        <p:txBody>
          <a:bodyPr/>
          <a:lstStyle/>
          <a:p>
            <a:r>
              <a:rPr lang="en-US" altLang="en-US" dirty="0"/>
              <a:t>Sets of products and resources</a:t>
            </a:r>
          </a:p>
          <a:p>
            <a:pPr lvl="1">
              <a:buSzPct val="85000"/>
              <a:buFont typeface="Monotype Sorts"/>
              <a:buNone/>
            </a:pPr>
            <a:r>
              <a:rPr lang="en-US" altLang="en-US" dirty="0" err="1">
                <a:solidFill>
                  <a:srgbClr val="CC0000"/>
                </a:solidFill>
                <a:latin typeface="Courier New" pitchFamily="49" charset="0"/>
              </a:rPr>
              <a:t>setof</a:t>
            </a:r>
            <a:r>
              <a:rPr lang="en-US" altLang="en-US" dirty="0">
                <a:solidFill>
                  <a:srgbClr val="CC0000"/>
                </a:solidFill>
                <a:latin typeface="Courier New" pitchFamily="49" charset="0"/>
              </a:rPr>
              <a:t>(string)</a:t>
            </a:r>
            <a:r>
              <a:rPr lang="en-US" altLang="en-US" dirty="0">
                <a:latin typeface="Courier New" pitchFamily="49" charset="0"/>
              </a:rPr>
              <a:t> Products = ...;</a:t>
            </a:r>
          </a:p>
          <a:p>
            <a:pPr lvl="1">
              <a:buSzPct val="85000"/>
              <a:buFont typeface="Monotype Sorts"/>
              <a:buNone/>
            </a:pPr>
            <a:r>
              <a:rPr lang="en-US" altLang="en-US" dirty="0" err="1">
                <a:solidFill>
                  <a:srgbClr val="CC0000"/>
                </a:solidFill>
                <a:latin typeface="Courier New" pitchFamily="49" charset="0"/>
              </a:rPr>
              <a:t>setof</a:t>
            </a:r>
            <a:r>
              <a:rPr lang="en-US" altLang="en-US" dirty="0">
                <a:solidFill>
                  <a:srgbClr val="CC0000"/>
                </a:solidFill>
                <a:latin typeface="Courier New" pitchFamily="49" charset="0"/>
              </a:rPr>
              <a:t>(string)</a:t>
            </a:r>
            <a:r>
              <a:rPr lang="en-US" altLang="en-US" dirty="0">
                <a:latin typeface="Courier New" pitchFamily="49" charset="0"/>
              </a:rPr>
              <a:t> Resources = ...;</a:t>
            </a:r>
          </a:p>
          <a:p>
            <a:r>
              <a:rPr lang="en-US" altLang="en-US" dirty="0"/>
              <a:t>Number of units of each resource needed to produce one unit of each product</a:t>
            </a:r>
            <a:endParaRPr lang="en-US" altLang="en-US" sz="1350" dirty="0"/>
          </a:p>
          <a:p>
            <a:pPr lvl="1">
              <a:buFont typeface="Arial" charset="0"/>
              <a:buNone/>
            </a:pPr>
            <a:r>
              <a:rPr lang="en-US" altLang="en-US" dirty="0">
                <a:solidFill>
                  <a:srgbClr val="CC0000"/>
                </a:solidFill>
                <a:latin typeface="Courier New" pitchFamily="49" charset="0"/>
              </a:rPr>
              <a:t>float</a:t>
            </a:r>
            <a:r>
              <a:rPr lang="en-US" altLang="en-US" dirty="0">
                <a:latin typeface="Courier New" pitchFamily="49" charset="0"/>
              </a:rPr>
              <a:t> consumption[Products][Resources] = ...;</a:t>
            </a:r>
          </a:p>
          <a:p>
            <a:r>
              <a:rPr lang="en-US" altLang="en-US" dirty="0"/>
              <a:t>Total number of available resources</a:t>
            </a:r>
            <a:endParaRPr lang="en-US" altLang="en-US" sz="1350" dirty="0"/>
          </a:p>
          <a:p>
            <a:pPr lvl="1">
              <a:buFont typeface="Arial" charset="0"/>
              <a:buNone/>
            </a:pPr>
            <a:r>
              <a:rPr lang="en-US" altLang="en-US" dirty="0">
                <a:solidFill>
                  <a:srgbClr val="CC0000"/>
                </a:solidFill>
                <a:latin typeface="Courier New" pitchFamily="49" charset="0"/>
              </a:rPr>
              <a:t>float</a:t>
            </a:r>
            <a:r>
              <a:rPr lang="en-US" altLang="en-US" dirty="0">
                <a:latin typeface="Courier New" pitchFamily="49" charset="0"/>
              </a:rPr>
              <a:t> capacity[Resources] = ...;</a:t>
            </a:r>
          </a:p>
          <a:p>
            <a:r>
              <a:rPr lang="en-US" altLang="en-US" dirty="0"/>
              <a:t>Number of units in demand for each product</a:t>
            </a:r>
            <a:endParaRPr lang="en-US" altLang="en-US" sz="1350" dirty="0"/>
          </a:p>
          <a:p>
            <a:pPr lvl="1">
              <a:buFont typeface="Arial" charset="0"/>
              <a:buNone/>
            </a:pPr>
            <a:r>
              <a:rPr lang="en-US" altLang="en-US" dirty="0">
                <a:solidFill>
                  <a:srgbClr val="CC0000"/>
                </a:solidFill>
                <a:latin typeface="Courier New" pitchFamily="49" charset="0"/>
              </a:rPr>
              <a:t>float</a:t>
            </a:r>
            <a:r>
              <a:rPr lang="en-US" altLang="en-US" dirty="0">
                <a:latin typeface="Courier New" pitchFamily="49" charset="0"/>
              </a:rPr>
              <a:t> demand[Products] = ...;</a:t>
            </a:r>
          </a:p>
          <a:p>
            <a:r>
              <a:rPr lang="en-US" altLang="en-US" dirty="0"/>
              <a:t>Cost per unit of inside and outside production</a:t>
            </a:r>
            <a:endParaRPr lang="en-US" altLang="en-US" sz="1350" dirty="0"/>
          </a:p>
          <a:p>
            <a:pPr lvl="1">
              <a:buFont typeface="Arial" charset="0"/>
              <a:buNone/>
            </a:pPr>
            <a:r>
              <a:rPr lang="en-US" altLang="en-US" dirty="0">
                <a:solidFill>
                  <a:srgbClr val="CC0000"/>
                </a:solidFill>
                <a:latin typeface="Courier New" pitchFamily="49" charset="0"/>
              </a:rPr>
              <a:t>float</a:t>
            </a:r>
            <a:r>
              <a:rPr lang="en-US" altLang="en-US" dirty="0">
                <a:latin typeface="Courier New" pitchFamily="49" charset="0"/>
              </a:rPr>
              <a:t> </a:t>
            </a:r>
            <a:r>
              <a:rPr lang="en-US" altLang="en-US" dirty="0" err="1">
                <a:latin typeface="Courier New" pitchFamily="49" charset="0"/>
              </a:rPr>
              <a:t>insideCost</a:t>
            </a:r>
            <a:r>
              <a:rPr lang="en-US" altLang="en-US" dirty="0">
                <a:latin typeface="Courier New" pitchFamily="49" charset="0"/>
              </a:rPr>
              <a:t>[Products] = ...;</a:t>
            </a:r>
          </a:p>
          <a:p>
            <a:pPr lvl="1">
              <a:buFont typeface="Arial" charset="0"/>
              <a:buNone/>
            </a:pPr>
            <a:r>
              <a:rPr lang="en-US" altLang="en-US" dirty="0">
                <a:solidFill>
                  <a:srgbClr val="CC0000"/>
                </a:solidFill>
                <a:latin typeface="Courier New" pitchFamily="49" charset="0"/>
              </a:rPr>
              <a:t>float</a:t>
            </a:r>
            <a:r>
              <a:rPr lang="en-US" altLang="en-US" dirty="0">
                <a:latin typeface="Courier New" pitchFamily="49" charset="0"/>
              </a:rPr>
              <a:t> </a:t>
            </a:r>
            <a:r>
              <a:rPr lang="en-US" altLang="en-US" dirty="0" err="1">
                <a:latin typeface="Courier New" pitchFamily="49" charset="0"/>
              </a:rPr>
              <a:t>outsideCost</a:t>
            </a:r>
            <a:r>
              <a:rPr lang="en-US" altLang="en-US" dirty="0">
                <a:latin typeface="Courier New" pitchFamily="49" charset="0"/>
              </a:rPr>
              <a:t>[Products]  = ...;</a:t>
            </a:r>
          </a:p>
        </p:txBody>
      </p:sp>
    </p:spTree>
    <p:extLst>
      <p:ext uri="{BB962C8B-B14F-4D97-AF65-F5344CB8AC3E}">
        <p14:creationId xmlns:p14="http://schemas.microsoft.com/office/powerpoint/2010/main" val="410057656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38595">
                                            <p:txEl>
                                              <p:pRg st="0" end="0"/>
                                            </p:txEl>
                                          </p:spTgt>
                                        </p:tgtEl>
                                        <p:attrNameLst>
                                          <p:attrName>style.visibility</p:attrName>
                                        </p:attrNameLst>
                                      </p:cBhvr>
                                      <p:to>
                                        <p:strVal val="visible"/>
                                      </p:to>
                                    </p:set>
                                    <p:anim calcmode="lin" valueType="num">
                                      <p:cBhvr additive="base">
                                        <p:cTn id="7" dur="500" fill="hold"/>
                                        <p:tgtEl>
                                          <p:spTgt spid="23859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3859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38595">
                                            <p:txEl>
                                              <p:pRg st="1" end="1"/>
                                            </p:txEl>
                                          </p:spTgt>
                                        </p:tgtEl>
                                        <p:attrNameLst>
                                          <p:attrName>style.visibility</p:attrName>
                                        </p:attrNameLst>
                                      </p:cBhvr>
                                      <p:to>
                                        <p:strVal val="visible"/>
                                      </p:to>
                                    </p:set>
                                    <p:anim calcmode="lin" valueType="num">
                                      <p:cBhvr additive="base">
                                        <p:cTn id="11" dur="500" fill="hold"/>
                                        <p:tgtEl>
                                          <p:spTgt spid="23859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3859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38595">
                                            <p:txEl>
                                              <p:pRg st="2" end="2"/>
                                            </p:txEl>
                                          </p:spTgt>
                                        </p:tgtEl>
                                        <p:attrNameLst>
                                          <p:attrName>style.visibility</p:attrName>
                                        </p:attrNameLst>
                                      </p:cBhvr>
                                      <p:to>
                                        <p:strVal val="visible"/>
                                      </p:to>
                                    </p:set>
                                    <p:anim calcmode="lin" valueType="num">
                                      <p:cBhvr additive="base">
                                        <p:cTn id="15" dur="500" fill="hold"/>
                                        <p:tgtEl>
                                          <p:spTgt spid="23859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3859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238595">
                                            <p:txEl>
                                              <p:pRg st="3" end="3"/>
                                            </p:txEl>
                                          </p:spTgt>
                                        </p:tgtEl>
                                        <p:attrNameLst>
                                          <p:attrName>style.visibility</p:attrName>
                                        </p:attrNameLst>
                                      </p:cBhvr>
                                      <p:to>
                                        <p:strVal val="visible"/>
                                      </p:to>
                                    </p:set>
                                    <p:anim calcmode="lin" valueType="num">
                                      <p:cBhvr additive="base">
                                        <p:cTn id="21" dur="500" fill="hold"/>
                                        <p:tgtEl>
                                          <p:spTgt spid="238595">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238595">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238595">
                                            <p:txEl>
                                              <p:pRg st="4" end="4"/>
                                            </p:txEl>
                                          </p:spTgt>
                                        </p:tgtEl>
                                        <p:attrNameLst>
                                          <p:attrName>style.visibility</p:attrName>
                                        </p:attrNameLst>
                                      </p:cBhvr>
                                      <p:to>
                                        <p:strVal val="visible"/>
                                      </p:to>
                                    </p:set>
                                    <p:anim calcmode="lin" valueType="num">
                                      <p:cBhvr additive="base">
                                        <p:cTn id="25" dur="500" fill="hold"/>
                                        <p:tgtEl>
                                          <p:spTgt spid="238595">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3859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38595">
                                            <p:txEl>
                                              <p:pRg st="5" end="5"/>
                                            </p:txEl>
                                          </p:spTgt>
                                        </p:tgtEl>
                                        <p:attrNameLst>
                                          <p:attrName>style.visibility</p:attrName>
                                        </p:attrNameLst>
                                      </p:cBhvr>
                                      <p:to>
                                        <p:strVal val="visible"/>
                                      </p:to>
                                    </p:set>
                                    <p:anim calcmode="lin" valueType="num">
                                      <p:cBhvr additive="base">
                                        <p:cTn id="31" dur="500" fill="hold"/>
                                        <p:tgtEl>
                                          <p:spTgt spid="238595">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38595">
                                            <p:txEl>
                                              <p:pRg st="5" end="5"/>
                                            </p:txEl>
                                          </p:spTgt>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38595">
                                            <p:txEl>
                                              <p:pRg st="6" end="6"/>
                                            </p:txEl>
                                          </p:spTgt>
                                        </p:tgtEl>
                                        <p:attrNameLst>
                                          <p:attrName>style.visibility</p:attrName>
                                        </p:attrNameLst>
                                      </p:cBhvr>
                                      <p:to>
                                        <p:strVal val="visible"/>
                                      </p:to>
                                    </p:set>
                                    <p:anim calcmode="lin" valueType="num">
                                      <p:cBhvr additive="base">
                                        <p:cTn id="35" dur="500" fill="hold"/>
                                        <p:tgtEl>
                                          <p:spTgt spid="238595">
                                            <p:txEl>
                                              <p:pRg st="6" end="6"/>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238595">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7" fill="hold" nodeType="clickPar">
                      <p:stCondLst>
                        <p:cond delay="indefinite"/>
                      </p:stCondLst>
                      <p:childTnLst>
                        <p:par>
                          <p:cTn id="38" fill="hold" nodeType="withGroup">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8595">
                                            <p:txEl>
                                              <p:pRg st="7" end="7"/>
                                            </p:txEl>
                                          </p:spTgt>
                                        </p:tgtEl>
                                        <p:attrNameLst>
                                          <p:attrName>style.visibility</p:attrName>
                                        </p:attrNameLst>
                                      </p:cBhvr>
                                      <p:to>
                                        <p:strVal val="visible"/>
                                      </p:to>
                                    </p:set>
                                    <p:anim calcmode="lin" valueType="num">
                                      <p:cBhvr additive="base">
                                        <p:cTn id="41" dur="500" fill="hold"/>
                                        <p:tgtEl>
                                          <p:spTgt spid="238595">
                                            <p:txEl>
                                              <p:pRg st="7" end="7"/>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238595">
                                            <p:txEl>
                                              <p:pRg st="7" end="7"/>
                                            </p:txEl>
                                          </p:spTgt>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38595">
                                            <p:txEl>
                                              <p:pRg st="8" end="8"/>
                                            </p:txEl>
                                          </p:spTgt>
                                        </p:tgtEl>
                                        <p:attrNameLst>
                                          <p:attrName>style.visibility</p:attrName>
                                        </p:attrNameLst>
                                      </p:cBhvr>
                                      <p:to>
                                        <p:strVal val="visible"/>
                                      </p:to>
                                    </p:set>
                                    <p:anim calcmode="lin" valueType="num">
                                      <p:cBhvr additive="base">
                                        <p:cTn id="45" dur="500" fill="hold"/>
                                        <p:tgtEl>
                                          <p:spTgt spid="238595">
                                            <p:txEl>
                                              <p:pRg st="8" end="8"/>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238595">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47" fill="hold" nodeType="clickPar">
                      <p:stCondLst>
                        <p:cond delay="indefinite"/>
                      </p:stCondLst>
                      <p:childTnLst>
                        <p:par>
                          <p:cTn id="48" fill="hold" nodeType="withGroup">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238595">
                                            <p:txEl>
                                              <p:pRg st="9" end="9"/>
                                            </p:txEl>
                                          </p:spTgt>
                                        </p:tgtEl>
                                        <p:attrNameLst>
                                          <p:attrName>style.visibility</p:attrName>
                                        </p:attrNameLst>
                                      </p:cBhvr>
                                      <p:to>
                                        <p:strVal val="visible"/>
                                      </p:to>
                                    </p:set>
                                    <p:anim calcmode="lin" valueType="num">
                                      <p:cBhvr additive="base">
                                        <p:cTn id="51" dur="500" fill="hold"/>
                                        <p:tgtEl>
                                          <p:spTgt spid="238595">
                                            <p:txEl>
                                              <p:pRg st="9" end="9"/>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238595">
                                            <p:txEl>
                                              <p:pRg st="9" end="9"/>
                                            </p:txEl>
                                          </p:spTgt>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238595">
                                            <p:txEl>
                                              <p:pRg st="10" end="10"/>
                                            </p:txEl>
                                          </p:spTgt>
                                        </p:tgtEl>
                                        <p:attrNameLst>
                                          <p:attrName>style.visibility</p:attrName>
                                        </p:attrNameLst>
                                      </p:cBhvr>
                                      <p:to>
                                        <p:strVal val="visible"/>
                                      </p:to>
                                    </p:set>
                                    <p:anim calcmode="lin" valueType="num">
                                      <p:cBhvr additive="base">
                                        <p:cTn id="55" dur="500" fill="hold"/>
                                        <p:tgtEl>
                                          <p:spTgt spid="238595">
                                            <p:txEl>
                                              <p:pRg st="10" end="10"/>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238595">
                                            <p:txEl>
                                              <p:pRg st="10" end="10"/>
                                            </p:txEl>
                                          </p:spTgt>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38595">
                                            <p:txEl>
                                              <p:pRg st="11" end="11"/>
                                            </p:txEl>
                                          </p:spTgt>
                                        </p:tgtEl>
                                        <p:attrNameLst>
                                          <p:attrName>style.visibility</p:attrName>
                                        </p:attrNameLst>
                                      </p:cBhvr>
                                      <p:to>
                                        <p:strVal val="visible"/>
                                      </p:to>
                                    </p:set>
                                    <p:anim calcmode="lin" valueType="num">
                                      <p:cBhvr additive="base">
                                        <p:cTn id="59" dur="500" fill="hold"/>
                                        <p:tgtEl>
                                          <p:spTgt spid="238595">
                                            <p:txEl>
                                              <p:pRg st="11" end="11"/>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238595">
                                            <p:txEl>
                                              <p:pRg st="11" end="1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595"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D16FAB8-C030-8546-AD9A-6362AC6B3470}"/>
              </a:ext>
            </a:extLst>
          </p:cNvPr>
          <p:cNvSpPr>
            <a:spLocks noGrp="1"/>
          </p:cNvSpPr>
          <p:nvPr>
            <p:ph type="title" idx="4294967295"/>
          </p:nvPr>
        </p:nvSpPr>
        <p:spPr>
          <a:xfrm>
            <a:off x="96539" y="98556"/>
            <a:ext cx="5782866" cy="381000"/>
          </a:xfrm>
        </p:spPr>
        <p:txBody>
          <a:bodyPr/>
          <a:lstStyle/>
          <a:p>
            <a:r>
              <a:rPr lang="en-US" dirty="0"/>
              <a:t>IBM Decision Optimization (CPLEX)</a:t>
            </a:r>
          </a:p>
        </p:txBody>
      </p:sp>
      <p:sp>
        <p:nvSpPr>
          <p:cNvPr id="16" name="Rectangle 15">
            <a:extLst>
              <a:ext uri="{FF2B5EF4-FFF2-40B4-BE49-F238E27FC236}">
                <a16:creationId xmlns:a16="http://schemas.microsoft.com/office/drawing/2014/main" id="{1F67BF11-0E9F-A94B-AF86-D0BE6239ECBC}"/>
              </a:ext>
            </a:extLst>
          </p:cNvPr>
          <p:cNvSpPr/>
          <p:nvPr/>
        </p:nvSpPr>
        <p:spPr>
          <a:xfrm>
            <a:off x="1913769" y="1423164"/>
            <a:ext cx="45719" cy="3636708"/>
          </a:xfrm>
          <a:prstGeom prst="rect">
            <a:avLst/>
          </a:prstGeom>
          <a:solidFill>
            <a:schemeClr val="bg2">
              <a:lumMod val="75000"/>
            </a:schemeClr>
          </a:solidFill>
          <a:ln>
            <a:noFill/>
          </a:ln>
        </p:spPr>
        <p:txBody>
          <a:bodyPr wrap="square" lIns="0" tIns="0" rIns="0" bIns="0" rtlCol="0" anchor="ctr">
            <a:noAutofit/>
          </a:bodyPr>
          <a:lstStyle/>
          <a:p>
            <a:pPr algn="ctr" defTabSz="685800"/>
            <a:endParaRPr lang="en-US" sz="900" dirty="0" err="1">
              <a:solidFill>
                <a:srgbClr val="FFFFFF"/>
              </a:solidFill>
              <a:latin typeface="Arial"/>
              <a:cs typeface="Arial"/>
            </a:endParaRPr>
          </a:p>
        </p:txBody>
      </p:sp>
      <p:sp>
        <p:nvSpPr>
          <p:cNvPr id="24" name="Rectangle 23">
            <a:extLst>
              <a:ext uri="{FF2B5EF4-FFF2-40B4-BE49-F238E27FC236}">
                <a16:creationId xmlns:a16="http://schemas.microsoft.com/office/drawing/2014/main" id="{3F42AC7C-72F6-4A4A-81F1-8F616849BDFB}"/>
              </a:ext>
            </a:extLst>
          </p:cNvPr>
          <p:cNvSpPr/>
          <p:nvPr/>
        </p:nvSpPr>
        <p:spPr>
          <a:xfrm>
            <a:off x="3752783" y="1990751"/>
            <a:ext cx="1392292" cy="446224"/>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CPLEX Optimizer and CPLEX Server (Deployment)</a:t>
            </a:r>
          </a:p>
        </p:txBody>
      </p:sp>
      <p:sp>
        <p:nvSpPr>
          <p:cNvPr id="25" name="Rectangle 24">
            <a:extLst>
              <a:ext uri="{FF2B5EF4-FFF2-40B4-BE49-F238E27FC236}">
                <a16:creationId xmlns:a16="http://schemas.microsoft.com/office/drawing/2014/main" id="{4B847F4C-0877-3E4F-AFE8-AB201FFF05C5}"/>
              </a:ext>
            </a:extLst>
          </p:cNvPr>
          <p:cNvSpPr/>
          <p:nvPr/>
        </p:nvSpPr>
        <p:spPr>
          <a:xfrm>
            <a:off x="166046" y="1180227"/>
            <a:ext cx="1542475" cy="326967"/>
          </a:xfrm>
          <a:prstGeom prst="rect">
            <a:avLst/>
          </a:prstGeom>
          <a:solidFill>
            <a:schemeClr val="accent2"/>
          </a:solidFill>
        </p:spPr>
        <p:txBody>
          <a:bodyPr wrap="square" lIns="0" tIns="0" rIns="0" bIns="0" rtlCol="0" anchor="ctr">
            <a:noAutofit/>
          </a:bodyPr>
          <a:lstStyle/>
          <a:p>
            <a:pPr algn="ctr" defTabSz="685800"/>
            <a:r>
              <a:rPr lang="en-US" sz="900" b="1" dirty="0">
                <a:solidFill>
                  <a:srgbClr val="FFFFFF"/>
                </a:solidFill>
                <a:latin typeface="Arial"/>
                <a:cs typeface="Arial"/>
              </a:rPr>
              <a:t>Core Technology </a:t>
            </a:r>
          </a:p>
        </p:txBody>
      </p:sp>
      <p:sp>
        <p:nvSpPr>
          <p:cNvPr id="26" name="Rectangle 25">
            <a:extLst>
              <a:ext uri="{FF2B5EF4-FFF2-40B4-BE49-F238E27FC236}">
                <a16:creationId xmlns:a16="http://schemas.microsoft.com/office/drawing/2014/main" id="{6890FAFE-5BE4-FB4E-AD79-C664F74A1E0A}"/>
              </a:ext>
            </a:extLst>
          </p:cNvPr>
          <p:cNvSpPr/>
          <p:nvPr/>
        </p:nvSpPr>
        <p:spPr>
          <a:xfrm>
            <a:off x="2186819" y="1990751"/>
            <a:ext cx="1392292" cy="326967"/>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CPLEX Optimization Studio (Developer)</a:t>
            </a:r>
          </a:p>
        </p:txBody>
      </p:sp>
      <p:sp>
        <p:nvSpPr>
          <p:cNvPr id="19" name="TextBox 18">
            <a:extLst>
              <a:ext uri="{FF2B5EF4-FFF2-40B4-BE49-F238E27FC236}">
                <a16:creationId xmlns:a16="http://schemas.microsoft.com/office/drawing/2014/main" id="{A13A43B9-83B3-0743-AD5A-C26C15F5313E}"/>
              </a:ext>
            </a:extLst>
          </p:cNvPr>
          <p:cNvSpPr txBox="1"/>
          <p:nvPr/>
        </p:nvSpPr>
        <p:spPr>
          <a:xfrm>
            <a:off x="0" y="481158"/>
            <a:ext cx="9080990" cy="627288"/>
          </a:xfrm>
          <a:prstGeom prst="rect">
            <a:avLst/>
          </a:prstGeom>
          <a:noFill/>
        </p:spPr>
        <p:txBody>
          <a:bodyPr wrap="square" rtlCol="0">
            <a:spAutoFit/>
          </a:bodyPr>
          <a:lstStyle/>
          <a:p>
            <a:pPr defTabSz="685800" fontAlgn="b">
              <a:lnSpc>
                <a:spcPct val="150000"/>
              </a:lnSpc>
              <a:spcBef>
                <a:spcPts val="75"/>
              </a:spcBef>
            </a:pPr>
            <a:r>
              <a:rPr lang="en-US" sz="1400" dirty="0">
                <a:solidFill>
                  <a:srgbClr val="FFFFFF"/>
                </a:solidFill>
                <a:latin typeface="IBM Plex Sans"/>
              </a:rPr>
              <a:t>Advanced Decision Making for Complex Business Problems.</a:t>
            </a:r>
          </a:p>
          <a:p>
            <a:pPr defTabSz="685800" fontAlgn="b">
              <a:lnSpc>
                <a:spcPct val="150000"/>
              </a:lnSpc>
              <a:spcBef>
                <a:spcPts val="75"/>
              </a:spcBef>
            </a:pPr>
            <a:r>
              <a:rPr lang="en-US" sz="1050" dirty="0">
                <a:solidFill>
                  <a:srgbClr val="FFFFFF"/>
                </a:solidFill>
                <a:latin typeface="IBM Plex Sans"/>
              </a:rPr>
              <a:t>Applications include: Supply Chain, Production Planning &amp; Scheduling, Revenue Management, Portfolio optimization, Workforce Management… </a:t>
            </a:r>
            <a:r>
              <a:rPr lang="en-US" sz="1050" dirty="0" err="1">
                <a:solidFill>
                  <a:srgbClr val="FFFFFF"/>
                </a:solidFill>
                <a:latin typeface="IBM Plex Sans"/>
              </a:rPr>
              <a:t>etc</a:t>
            </a:r>
            <a:endParaRPr lang="en-US" sz="1050" dirty="0">
              <a:solidFill>
                <a:srgbClr val="FFFFFF"/>
              </a:solidFill>
              <a:latin typeface="IBM Plex Sans"/>
            </a:endParaRPr>
          </a:p>
        </p:txBody>
      </p:sp>
      <p:sp>
        <p:nvSpPr>
          <p:cNvPr id="27" name="Rectangle 26">
            <a:extLst>
              <a:ext uri="{FF2B5EF4-FFF2-40B4-BE49-F238E27FC236}">
                <a16:creationId xmlns:a16="http://schemas.microsoft.com/office/drawing/2014/main" id="{40259B1B-AE68-D84E-B54D-9937D3CD24E5}"/>
              </a:ext>
            </a:extLst>
          </p:cNvPr>
          <p:cNvSpPr/>
          <p:nvPr/>
        </p:nvSpPr>
        <p:spPr>
          <a:xfrm>
            <a:off x="91779" y="2256039"/>
            <a:ext cx="1691010" cy="853170"/>
          </a:xfrm>
          <a:prstGeom prst="rect">
            <a:avLst/>
          </a:prstGeom>
          <a:solidFill>
            <a:schemeClr val="accent3">
              <a:lumMod val="60000"/>
              <a:lumOff val="40000"/>
            </a:schemeClr>
          </a:solidFill>
          <a:effectLst>
            <a:glow rad="101600">
              <a:schemeClr val="bg2">
                <a:alpha val="40000"/>
              </a:schemeClr>
            </a:glow>
          </a:effectLst>
        </p:spPr>
        <p:txBody>
          <a:bodyPr wrap="square" lIns="0" tIns="0" rIns="0" bIns="0" rtlCol="0" anchor="ctr">
            <a:noAutofit/>
          </a:bodyPr>
          <a:lstStyle/>
          <a:p>
            <a:pPr algn="ctr" defTabSz="685800"/>
            <a:r>
              <a:rPr lang="en-US" sz="900" b="1" dirty="0">
                <a:solidFill>
                  <a:srgbClr val="FFFFFF"/>
                </a:solidFill>
                <a:latin typeface="Arial"/>
                <a:cs typeface="Arial"/>
              </a:rPr>
              <a:t>Solver Engine</a:t>
            </a:r>
          </a:p>
          <a:p>
            <a:pPr algn="ctr" defTabSz="685800"/>
            <a:r>
              <a:rPr lang="en-US" sz="800" dirty="0">
                <a:solidFill>
                  <a:srgbClr val="FFFFFF"/>
                </a:solidFill>
                <a:latin typeface="Arial"/>
                <a:cs typeface="Arial"/>
              </a:rPr>
              <a:t>CPLEX: for LP, MIP, MIQCP</a:t>
            </a:r>
          </a:p>
          <a:p>
            <a:pPr algn="ctr" defTabSz="685800"/>
            <a:r>
              <a:rPr lang="en-US" sz="800" dirty="0">
                <a:solidFill>
                  <a:srgbClr val="FFFFFF"/>
                </a:solidFill>
                <a:latin typeface="Arial"/>
                <a:cs typeface="Arial"/>
              </a:rPr>
              <a:t> CP (Constraint Programming): Faster solver for Scheduling Problems</a:t>
            </a:r>
          </a:p>
        </p:txBody>
      </p:sp>
      <p:sp>
        <p:nvSpPr>
          <p:cNvPr id="28" name="Rectangle 27">
            <a:extLst>
              <a:ext uri="{FF2B5EF4-FFF2-40B4-BE49-F238E27FC236}">
                <a16:creationId xmlns:a16="http://schemas.microsoft.com/office/drawing/2014/main" id="{B223074E-9E32-E24F-BF4C-472A5BC41F9C}"/>
              </a:ext>
            </a:extLst>
          </p:cNvPr>
          <p:cNvSpPr/>
          <p:nvPr/>
        </p:nvSpPr>
        <p:spPr>
          <a:xfrm>
            <a:off x="2059009" y="1180227"/>
            <a:ext cx="3086066" cy="326967"/>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900" b="1" dirty="0">
                <a:solidFill>
                  <a:srgbClr val="FFFFFF"/>
                </a:solidFill>
                <a:latin typeface="Arial"/>
                <a:cs typeface="Arial"/>
              </a:rPr>
              <a:t>Products</a:t>
            </a:r>
          </a:p>
        </p:txBody>
      </p:sp>
      <p:sp>
        <p:nvSpPr>
          <p:cNvPr id="29" name="Rectangle 28">
            <a:extLst>
              <a:ext uri="{FF2B5EF4-FFF2-40B4-BE49-F238E27FC236}">
                <a16:creationId xmlns:a16="http://schemas.microsoft.com/office/drawing/2014/main" id="{8989521C-7267-794F-9AB7-C44DBF1F87A6}"/>
              </a:ext>
            </a:extLst>
          </p:cNvPr>
          <p:cNvSpPr/>
          <p:nvPr/>
        </p:nvSpPr>
        <p:spPr>
          <a:xfrm>
            <a:off x="91779" y="3241518"/>
            <a:ext cx="1691010" cy="1055474"/>
          </a:xfrm>
          <a:prstGeom prst="rect">
            <a:avLst/>
          </a:prstGeom>
          <a:solidFill>
            <a:schemeClr val="accent3">
              <a:lumMod val="60000"/>
              <a:lumOff val="40000"/>
            </a:schemeClr>
          </a:solidFill>
          <a:effectLst>
            <a:glow rad="101600">
              <a:schemeClr val="bg2">
                <a:alpha val="40000"/>
              </a:schemeClr>
            </a:glow>
          </a:effectLst>
        </p:spPr>
        <p:txBody>
          <a:bodyPr wrap="square" lIns="0" tIns="0" rIns="0" bIns="0" rtlCol="0" anchor="ctr">
            <a:noAutofit/>
          </a:bodyPr>
          <a:lstStyle/>
          <a:p>
            <a:pPr algn="ctr" defTabSz="685800"/>
            <a:r>
              <a:rPr lang="en-US" sz="900" b="1" dirty="0">
                <a:solidFill>
                  <a:srgbClr val="FFFFFF"/>
                </a:solidFill>
                <a:latin typeface="Arial"/>
                <a:cs typeface="Arial"/>
              </a:rPr>
              <a:t>Modeling Language and API</a:t>
            </a:r>
          </a:p>
          <a:p>
            <a:pPr algn="ctr" defTabSz="685800"/>
            <a:endParaRPr lang="en-US" sz="900" dirty="0">
              <a:solidFill>
                <a:srgbClr val="FFFFFF"/>
              </a:solidFill>
              <a:latin typeface="Arial"/>
              <a:cs typeface="Arial"/>
            </a:endParaRPr>
          </a:p>
          <a:p>
            <a:pPr algn="ctr" defTabSz="685800"/>
            <a:r>
              <a:rPr lang="en-US" sz="800" dirty="0">
                <a:solidFill>
                  <a:srgbClr val="FFFFFF"/>
                </a:solidFill>
                <a:latin typeface="Arial"/>
                <a:cs typeface="Arial"/>
              </a:rPr>
              <a:t>OPL (Optimization Programming Language)</a:t>
            </a:r>
          </a:p>
          <a:p>
            <a:pPr algn="ctr" defTabSz="685800"/>
            <a:endParaRPr lang="en-US" sz="800" dirty="0">
              <a:solidFill>
                <a:srgbClr val="FFFFFF"/>
              </a:solidFill>
              <a:latin typeface="Arial"/>
              <a:cs typeface="Arial"/>
            </a:endParaRPr>
          </a:p>
          <a:p>
            <a:pPr algn="ctr" defTabSz="685800"/>
            <a:r>
              <a:rPr lang="en-US" sz="800" dirty="0">
                <a:solidFill>
                  <a:srgbClr val="FFFFFF"/>
                </a:solidFill>
                <a:latin typeface="Arial"/>
                <a:cs typeface="Arial"/>
              </a:rPr>
              <a:t>Modeling APIs: Python, C, C#, JAVA</a:t>
            </a:r>
          </a:p>
          <a:p>
            <a:pPr algn="ctr" defTabSz="685800"/>
            <a:endParaRPr lang="en-US" sz="900" dirty="0">
              <a:solidFill>
                <a:srgbClr val="FFFFFF"/>
              </a:solidFill>
              <a:latin typeface="Arial"/>
              <a:cs typeface="Arial"/>
            </a:endParaRPr>
          </a:p>
        </p:txBody>
      </p:sp>
      <p:sp>
        <p:nvSpPr>
          <p:cNvPr id="30" name="Rectangle 29">
            <a:extLst>
              <a:ext uri="{FF2B5EF4-FFF2-40B4-BE49-F238E27FC236}">
                <a16:creationId xmlns:a16="http://schemas.microsoft.com/office/drawing/2014/main" id="{7162ADE1-C61B-5C40-993B-FF0FA65DEA1A}"/>
              </a:ext>
            </a:extLst>
          </p:cNvPr>
          <p:cNvSpPr/>
          <p:nvPr/>
        </p:nvSpPr>
        <p:spPr>
          <a:xfrm>
            <a:off x="2186819" y="2503435"/>
            <a:ext cx="2958256" cy="399114"/>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Decision Optimization Center (DOC)</a:t>
            </a:r>
          </a:p>
          <a:p>
            <a:pPr algn="ctr" defTabSz="685800"/>
            <a:r>
              <a:rPr lang="en-US" sz="800" i="1" dirty="0">
                <a:solidFill>
                  <a:srgbClr val="FFFFFF"/>
                </a:solidFill>
                <a:latin typeface="Arial"/>
                <a:cs typeface="Arial"/>
              </a:rPr>
              <a:t>Solution building platform</a:t>
            </a:r>
          </a:p>
        </p:txBody>
      </p:sp>
      <p:sp>
        <p:nvSpPr>
          <p:cNvPr id="10" name="Rounded Rectangle 9">
            <a:extLst>
              <a:ext uri="{FF2B5EF4-FFF2-40B4-BE49-F238E27FC236}">
                <a16:creationId xmlns:a16="http://schemas.microsoft.com/office/drawing/2014/main" id="{3066EFB0-3CE3-3E43-A8B6-57D06C0B2DA3}"/>
              </a:ext>
            </a:extLst>
          </p:cNvPr>
          <p:cNvSpPr/>
          <p:nvPr/>
        </p:nvSpPr>
        <p:spPr>
          <a:xfrm>
            <a:off x="2047605" y="1709542"/>
            <a:ext cx="3211628" cy="1303345"/>
          </a:xfrm>
          <a:prstGeom prst="roundRect">
            <a:avLst>
              <a:gd name="adj" fmla="val 11506"/>
            </a:avLst>
          </a:prstGeom>
          <a:ln w="19050">
            <a:solidFill>
              <a:schemeClr val="bg2"/>
            </a:solidFill>
            <a:prstDash val="solid"/>
          </a:ln>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12" name="TextBox 11">
            <a:extLst>
              <a:ext uri="{FF2B5EF4-FFF2-40B4-BE49-F238E27FC236}">
                <a16:creationId xmlns:a16="http://schemas.microsoft.com/office/drawing/2014/main" id="{D74F95C1-79A8-9B48-8B5B-2FA165AF6568}"/>
              </a:ext>
            </a:extLst>
          </p:cNvPr>
          <p:cNvSpPr txBox="1"/>
          <p:nvPr/>
        </p:nvSpPr>
        <p:spPr>
          <a:xfrm>
            <a:off x="3124064" y="1706671"/>
            <a:ext cx="1150144" cy="261610"/>
          </a:xfrm>
          <a:prstGeom prst="rect">
            <a:avLst/>
          </a:prstGeom>
          <a:noFill/>
        </p:spPr>
        <p:txBody>
          <a:bodyPr wrap="square" rtlCol="0">
            <a:spAutoFit/>
          </a:bodyPr>
          <a:lstStyle/>
          <a:p>
            <a:pPr algn="ctr"/>
            <a:r>
              <a:rPr lang="en-US" sz="1100" dirty="0">
                <a:solidFill>
                  <a:schemeClr val="bg2"/>
                </a:solidFill>
              </a:rPr>
              <a:t>Stand alone</a:t>
            </a:r>
          </a:p>
        </p:txBody>
      </p:sp>
      <p:sp>
        <p:nvSpPr>
          <p:cNvPr id="31" name="Rounded Rectangle 30">
            <a:extLst>
              <a:ext uri="{FF2B5EF4-FFF2-40B4-BE49-F238E27FC236}">
                <a16:creationId xmlns:a16="http://schemas.microsoft.com/office/drawing/2014/main" id="{8DCA4C11-9935-7547-A629-4CBC51E78F1A}"/>
              </a:ext>
            </a:extLst>
          </p:cNvPr>
          <p:cNvSpPr/>
          <p:nvPr/>
        </p:nvSpPr>
        <p:spPr>
          <a:xfrm>
            <a:off x="2047603" y="3173708"/>
            <a:ext cx="3211629" cy="1886164"/>
          </a:xfrm>
          <a:prstGeom prst="roundRect">
            <a:avLst>
              <a:gd name="adj" fmla="val 11506"/>
            </a:avLst>
          </a:prstGeom>
          <a:ln w="19050">
            <a:solidFill>
              <a:schemeClr val="bg2"/>
            </a:solidFill>
            <a:prstDash val="solid"/>
          </a:ln>
        </p:spPr>
        <p:txBody>
          <a:bodyPr wrap="square" lIns="0" tIns="0" rIns="0" bIns="0" rtlCol="0" anchor="ctr">
            <a:noAutofit/>
          </a:bodyPr>
          <a:lstStyle/>
          <a:p>
            <a:pPr algn="ctr"/>
            <a:endParaRPr lang="en-US" sz="1200" dirty="0" err="1">
              <a:solidFill>
                <a:srgbClr val="FFFFFF"/>
              </a:solidFill>
              <a:latin typeface="Arial"/>
              <a:cs typeface="Arial"/>
            </a:endParaRPr>
          </a:p>
        </p:txBody>
      </p:sp>
      <p:sp>
        <p:nvSpPr>
          <p:cNvPr id="32" name="TextBox 31">
            <a:extLst>
              <a:ext uri="{FF2B5EF4-FFF2-40B4-BE49-F238E27FC236}">
                <a16:creationId xmlns:a16="http://schemas.microsoft.com/office/drawing/2014/main" id="{99C330C9-2BDD-CD44-88A6-24D2C42A1DF2}"/>
              </a:ext>
            </a:extLst>
          </p:cNvPr>
          <p:cNvSpPr txBox="1"/>
          <p:nvPr/>
        </p:nvSpPr>
        <p:spPr>
          <a:xfrm>
            <a:off x="2477328" y="3173709"/>
            <a:ext cx="2346629" cy="261610"/>
          </a:xfrm>
          <a:prstGeom prst="rect">
            <a:avLst/>
          </a:prstGeom>
          <a:noFill/>
        </p:spPr>
        <p:txBody>
          <a:bodyPr wrap="square" rtlCol="0">
            <a:spAutoFit/>
          </a:bodyPr>
          <a:lstStyle/>
          <a:p>
            <a:pPr algn="ctr"/>
            <a:r>
              <a:rPr lang="en-US" sz="1100" dirty="0">
                <a:solidFill>
                  <a:schemeClr val="bg2"/>
                </a:solidFill>
              </a:rPr>
              <a:t>With IBM </a:t>
            </a:r>
            <a:r>
              <a:rPr lang="en-US" sz="1100" dirty="0" err="1">
                <a:solidFill>
                  <a:schemeClr val="bg2"/>
                </a:solidFill>
              </a:rPr>
              <a:t>Datascience</a:t>
            </a:r>
            <a:r>
              <a:rPr lang="en-US" sz="1100" dirty="0">
                <a:solidFill>
                  <a:schemeClr val="bg2"/>
                </a:solidFill>
              </a:rPr>
              <a:t> Platform</a:t>
            </a:r>
          </a:p>
        </p:txBody>
      </p:sp>
      <p:sp>
        <p:nvSpPr>
          <p:cNvPr id="33" name="Rectangle 32">
            <a:extLst>
              <a:ext uri="{FF2B5EF4-FFF2-40B4-BE49-F238E27FC236}">
                <a16:creationId xmlns:a16="http://schemas.microsoft.com/office/drawing/2014/main" id="{7F38ACA0-8BC7-C74D-B5EC-9811AA12087B}"/>
              </a:ext>
            </a:extLst>
          </p:cNvPr>
          <p:cNvSpPr/>
          <p:nvPr/>
        </p:nvSpPr>
        <p:spPr>
          <a:xfrm>
            <a:off x="2127372" y="3704970"/>
            <a:ext cx="1392292" cy="541329"/>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DO for Watson Studio (WS)</a:t>
            </a:r>
          </a:p>
          <a:p>
            <a:pPr algn="ctr" defTabSz="685800"/>
            <a:r>
              <a:rPr lang="en-US" sz="700" i="1" dirty="0">
                <a:solidFill>
                  <a:srgbClr val="FFFFFF"/>
                </a:solidFill>
                <a:latin typeface="Arial"/>
                <a:cs typeface="Arial"/>
              </a:rPr>
              <a:t>(available in WS Premium cartridge for CP4D)</a:t>
            </a:r>
          </a:p>
          <a:p>
            <a:pPr algn="ctr" defTabSz="685800"/>
            <a:r>
              <a:rPr lang="en-US" sz="700" i="1" dirty="0">
                <a:solidFill>
                  <a:srgbClr val="FFFFFF"/>
                </a:solidFill>
                <a:latin typeface="Arial"/>
                <a:cs typeface="Arial"/>
              </a:rPr>
              <a:t>Dev and deployment</a:t>
            </a:r>
          </a:p>
        </p:txBody>
      </p:sp>
      <p:sp>
        <p:nvSpPr>
          <p:cNvPr id="34" name="Rectangle 33">
            <a:extLst>
              <a:ext uri="{FF2B5EF4-FFF2-40B4-BE49-F238E27FC236}">
                <a16:creationId xmlns:a16="http://schemas.microsoft.com/office/drawing/2014/main" id="{8500AA21-D79E-224A-AE02-D34B4DB42A49}"/>
              </a:ext>
            </a:extLst>
          </p:cNvPr>
          <p:cNvSpPr/>
          <p:nvPr/>
        </p:nvSpPr>
        <p:spPr>
          <a:xfrm>
            <a:off x="3781623" y="3769644"/>
            <a:ext cx="1392292" cy="417807"/>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DO for Watson Studio (WS)</a:t>
            </a:r>
          </a:p>
          <a:p>
            <a:pPr algn="ctr" defTabSz="685800"/>
            <a:r>
              <a:rPr lang="en-US" sz="700" i="1" dirty="0">
                <a:solidFill>
                  <a:srgbClr val="FFFFFF"/>
                </a:solidFill>
                <a:latin typeface="Arial"/>
                <a:cs typeface="Arial"/>
              </a:rPr>
              <a:t>(development)</a:t>
            </a:r>
          </a:p>
        </p:txBody>
      </p:sp>
      <p:sp>
        <p:nvSpPr>
          <p:cNvPr id="35" name="Rectangle 34">
            <a:extLst>
              <a:ext uri="{FF2B5EF4-FFF2-40B4-BE49-F238E27FC236}">
                <a16:creationId xmlns:a16="http://schemas.microsoft.com/office/drawing/2014/main" id="{9ED14193-8CD9-4B42-A084-34446A624827}"/>
              </a:ext>
            </a:extLst>
          </p:cNvPr>
          <p:cNvSpPr/>
          <p:nvPr/>
        </p:nvSpPr>
        <p:spPr>
          <a:xfrm>
            <a:off x="3781623" y="4246299"/>
            <a:ext cx="1392292" cy="482152"/>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Decision Optimization (DO) for Watson Machine Learning (WML)</a:t>
            </a:r>
          </a:p>
          <a:p>
            <a:pPr algn="ctr" defTabSz="685800"/>
            <a:r>
              <a:rPr lang="en-US" sz="700" i="1" dirty="0">
                <a:solidFill>
                  <a:srgbClr val="FFFFFF"/>
                </a:solidFill>
                <a:latin typeface="Arial"/>
                <a:cs typeface="Arial"/>
              </a:rPr>
              <a:t>(deployment service)</a:t>
            </a:r>
          </a:p>
        </p:txBody>
      </p:sp>
      <p:cxnSp>
        <p:nvCxnSpPr>
          <p:cNvPr id="14" name="Straight Connector 13">
            <a:extLst>
              <a:ext uri="{FF2B5EF4-FFF2-40B4-BE49-F238E27FC236}">
                <a16:creationId xmlns:a16="http://schemas.microsoft.com/office/drawing/2014/main" id="{97A3268D-B215-4E40-97AE-6B0534079169}"/>
              </a:ext>
            </a:extLst>
          </p:cNvPr>
          <p:cNvCxnSpPr>
            <a:cxnSpLocks/>
          </p:cNvCxnSpPr>
          <p:nvPr/>
        </p:nvCxnSpPr>
        <p:spPr>
          <a:xfrm>
            <a:off x="3650643" y="3670516"/>
            <a:ext cx="0" cy="1314632"/>
          </a:xfrm>
          <a:prstGeom prst="line">
            <a:avLst/>
          </a:prstGeom>
          <a:ln>
            <a:prstDash val="sysDot"/>
          </a:ln>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E97582B9-49CC-1543-AF12-994218A968D9}"/>
              </a:ext>
            </a:extLst>
          </p:cNvPr>
          <p:cNvSpPr/>
          <p:nvPr/>
        </p:nvSpPr>
        <p:spPr>
          <a:xfrm>
            <a:off x="2126500" y="3471756"/>
            <a:ext cx="1385147" cy="177328"/>
          </a:xfrm>
          <a:prstGeom prst="rect">
            <a:avLst/>
          </a:prstGeom>
          <a:ln>
            <a:solidFill>
              <a:schemeClr val="accent1"/>
            </a:solidFill>
          </a:ln>
        </p:spPr>
        <p:txBody>
          <a:bodyPr wrap="square" lIns="0" tIns="0" rIns="0" bIns="0" rtlCol="0" anchor="ctr">
            <a:noAutofit/>
          </a:bodyPr>
          <a:lstStyle/>
          <a:p>
            <a:pPr algn="ctr"/>
            <a:r>
              <a:rPr lang="en-US" sz="800" dirty="0">
                <a:solidFill>
                  <a:srgbClr val="FFFFFF"/>
                </a:solidFill>
                <a:latin typeface="Arial"/>
                <a:cs typeface="Arial"/>
              </a:rPr>
              <a:t>On-Prem</a:t>
            </a:r>
          </a:p>
        </p:txBody>
      </p:sp>
      <p:sp>
        <p:nvSpPr>
          <p:cNvPr id="36" name="Rectangle 35">
            <a:extLst>
              <a:ext uri="{FF2B5EF4-FFF2-40B4-BE49-F238E27FC236}">
                <a16:creationId xmlns:a16="http://schemas.microsoft.com/office/drawing/2014/main" id="{00B2AC61-1DEB-0648-8F2C-C3BB16E4258B}"/>
              </a:ext>
            </a:extLst>
          </p:cNvPr>
          <p:cNvSpPr/>
          <p:nvPr/>
        </p:nvSpPr>
        <p:spPr>
          <a:xfrm>
            <a:off x="3752783" y="3471360"/>
            <a:ext cx="1385147" cy="178119"/>
          </a:xfrm>
          <a:prstGeom prst="rect">
            <a:avLst/>
          </a:prstGeom>
          <a:ln>
            <a:solidFill>
              <a:schemeClr val="accent1"/>
            </a:solidFill>
          </a:ln>
        </p:spPr>
        <p:txBody>
          <a:bodyPr wrap="square" lIns="0" tIns="0" rIns="0" bIns="0" rtlCol="0" anchor="ctr">
            <a:noAutofit/>
          </a:bodyPr>
          <a:lstStyle/>
          <a:p>
            <a:pPr algn="ctr"/>
            <a:r>
              <a:rPr lang="en-US" sz="800" dirty="0">
                <a:solidFill>
                  <a:srgbClr val="FFFFFF"/>
                </a:solidFill>
                <a:latin typeface="Arial"/>
                <a:cs typeface="Arial"/>
              </a:rPr>
              <a:t>Cloud</a:t>
            </a:r>
          </a:p>
        </p:txBody>
      </p:sp>
      <p:sp>
        <p:nvSpPr>
          <p:cNvPr id="37" name="Rectangle 36">
            <a:extLst>
              <a:ext uri="{FF2B5EF4-FFF2-40B4-BE49-F238E27FC236}">
                <a16:creationId xmlns:a16="http://schemas.microsoft.com/office/drawing/2014/main" id="{BBCB6C83-321C-7747-ACB7-1C24B9920E5A}"/>
              </a:ext>
            </a:extLst>
          </p:cNvPr>
          <p:cNvSpPr/>
          <p:nvPr/>
        </p:nvSpPr>
        <p:spPr>
          <a:xfrm>
            <a:off x="2127372" y="4303832"/>
            <a:ext cx="1392292" cy="541329"/>
          </a:xfrm>
          <a:prstGeom prst="rect">
            <a:avLst/>
          </a:prstGeom>
          <a:solidFill>
            <a:schemeClr val="accent2">
              <a:lumMod val="60000"/>
              <a:lumOff val="40000"/>
            </a:schemeClr>
          </a:solidFill>
        </p:spPr>
        <p:txBody>
          <a:bodyPr wrap="square" lIns="0" tIns="0" rIns="0" bIns="0" rtlCol="0" anchor="ctr">
            <a:noAutofit/>
          </a:bodyPr>
          <a:lstStyle/>
          <a:p>
            <a:pPr algn="ctr" defTabSz="685800"/>
            <a:r>
              <a:rPr lang="en-US" sz="800" dirty="0">
                <a:solidFill>
                  <a:srgbClr val="FFFFFF"/>
                </a:solidFill>
                <a:latin typeface="Arial"/>
                <a:cs typeface="Arial"/>
              </a:rPr>
              <a:t>DO for Watson Machine Learning Server (WML server)</a:t>
            </a:r>
          </a:p>
          <a:p>
            <a:pPr algn="ctr" defTabSz="685800"/>
            <a:r>
              <a:rPr lang="en-US" sz="700" i="1" dirty="0">
                <a:solidFill>
                  <a:srgbClr val="FFFFFF"/>
                </a:solidFill>
                <a:latin typeface="Arial"/>
                <a:cs typeface="Arial"/>
              </a:rPr>
              <a:t>Deployment</a:t>
            </a:r>
          </a:p>
          <a:p>
            <a:pPr algn="ctr" defTabSz="685800"/>
            <a:r>
              <a:rPr lang="en-US" sz="700" i="1" dirty="0">
                <a:solidFill>
                  <a:srgbClr val="FF0000"/>
                </a:solidFill>
                <a:latin typeface="Arial"/>
                <a:cs typeface="Arial"/>
              </a:rPr>
              <a:t>Roadmap item</a:t>
            </a:r>
          </a:p>
        </p:txBody>
      </p:sp>
      <p:sp>
        <p:nvSpPr>
          <p:cNvPr id="40" name="Rectangle 39">
            <a:extLst>
              <a:ext uri="{FF2B5EF4-FFF2-40B4-BE49-F238E27FC236}">
                <a16:creationId xmlns:a16="http://schemas.microsoft.com/office/drawing/2014/main" id="{5D9C502A-0462-FF49-8306-C1EEC9EE4FFC}"/>
              </a:ext>
            </a:extLst>
          </p:cNvPr>
          <p:cNvSpPr/>
          <p:nvPr/>
        </p:nvSpPr>
        <p:spPr>
          <a:xfrm>
            <a:off x="5472703" y="1423100"/>
            <a:ext cx="45719" cy="3636708"/>
          </a:xfrm>
          <a:prstGeom prst="rect">
            <a:avLst/>
          </a:prstGeom>
          <a:solidFill>
            <a:schemeClr val="bg2">
              <a:lumMod val="75000"/>
            </a:schemeClr>
          </a:solidFill>
          <a:ln>
            <a:noFill/>
          </a:ln>
        </p:spPr>
        <p:txBody>
          <a:bodyPr wrap="square" lIns="0" tIns="0" rIns="0" bIns="0" rtlCol="0" anchor="ctr">
            <a:noAutofit/>
          </a:bodyPr>
          <a:lstStyle/>
          <a:p>
            <a:pPr algn="ctr" defTabSz="685800"/>
            <a:endParaRPr lang="en-US" sz="900" dirty="0" err="1">
              <a:solidFill>
                <a:srgbClr val="FFFFFF"/>
              </a:solidFill>
              <a:latin typeface="Arial"/>
              <a:cs typeface="Arial"/>
            </a:endParaRPr>
          </a:p>
        </p:txBody>
      </p:sp>
      <p:sp>
        <p:nvSpPr>
          <p:cNvPr id="41" name="Rectangle 40">
            <a:extLst>
              <a:ext uri="{FF2B5EF4-FFF2-40B4-BE49-F238E27FC236}">
                <a16:creationId xmlns:a16="http://schemas.microsoft.com/office/drawing/2014/main" id="{6A136581-364F-4940-B341-49009A5F8486}"/>
              </a:ext>
            </a:extLst>
          </p:cNvPr>
          <p:cNvSpPr/>
          <p:nvPr/>
        </p:nvSpPr>
        <p:spPr>
          <a:xfrm>
            <a:off x="5793476" y="1177893"/>
            <a:ext cx="3086066" cy="326967"/>
          </a:xfrm>
          <a:prstGeom prst="rect">
            <a:avLst/>
          </a:prstGeom>
          <a:solidFill>
            <a:schemeClr val="accent2">
              <a:lumMod val="40000"/>
              <a:lumOff val="60000"/>
            </a:schemeClr>
          </a:solidFill>
        </p:spPr>
        <p:txBody>
          <a:bodyPr wrap="square" lIns="0" tIns="0" rIns="0" bIns="0" rtlCol="0" anchor="ctr">
            <a:noAutofit/>
          </a:bodyPr>
          <a:lstStyle/>
          <a:p>
            <a:pPr algn="ctr" defTabSz="685800"/>
            <a:r>
              <a:rPr lang="en-US" sz="900" b="1" dirty="0">
                <a:solidFill>
                  <a:srgbClr val="FFFFFF"/>
                </a:solidFill>
                <a:latin typeface="Arial"/>
                <a:cs typeface="Arial"/>
              </a:rPr>
              <a:t>Possibilities and Innovation</a:t>
            </a:r>
          </a:p>
        </p:txBody>
      </p:sp>
      <p:sp>
        <p:nvSpPr>
          <p:cNvPr id="43" name="TextBox 42">
            <a:extLst>
              <a:ext uri="{FF2B5EF4-FFF2-40B4-BE49-F238E27FC236}">
                <a16:creationId xmlns:a16="http://schemas.microsoft.com/office/drawing/2014/main" id="{A5465F3C-CD9C-5846-8858-D0DBC53ED438}"/>
              </a:ext>
            </a:extLst>
          </p:cNvPr>
          <p:cNvSpPr txBox="1"/>
          <p:nvPr/>
        </p:nvSpPr>
        <p:spPr>
          <a:xfrm>
            <a:off x="5688957" y="1609081"/>
            <a:ext cx="3363264" cy="2052037"/>
          </a:xfrm>
          <a:prstGeom prst="rect">
            <a:avLst/>
          </a:prstGeom>
          <a:noFill/>
        </p:spPr>
        <p:txBody>
          <a:bodyPr wrap="square" rtlCol="0">
            <a:spAutoFit/>
          </a:bodyPr>
          <a:lstStyle/>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Model and Solve complex decision problems</a:t>
            </a:r>
          </a:p>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Constant innovation to be the industry leading Optimization solver for over 30 years</a:t>
            </a:r>
          </a:p>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Build anywhere, deploy anywhere with containers</a:t>
            </a:r>
          </a:p>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Natural Language  based modelling assistant</a:t>
            </a:r>
          </a:p>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ML + DO for complete </a:t>
            </a:r>
            <a:r>
              <a:rPr lang="en-US" sz="1050" dirty="0" err="1">
                <a:solidFill>
                  <a:srgbClr val="FFFFFF"/>
                </a:solidFill>
                <a:latin typeface="IBM Plex Sans"/>
              </a:rPr>
              <a:t>datascience</a:t>
            </a:r>
            <a:r>
              <a:rPr lang="en-US" sz="1050" dirty="0">
                <a:solidFill>
                  <a:srgbClr val="FFFFFF"/>
                </a:solidFill>
                <a:latin typeface="IBM Plex Sans"/>
              </a:rPr>
              <a:t> solution</a:t>
            </a:r>
          </a:p>
          <a:p>
            <a:pPr marL="171450" indent="-171450" defTabSz="685800" fontAlgn="b">
              <a:lnSpc>
                <a:spcPct val="150000"/>
              </a:lnSpc>
              <a:spcBef>
                <a:spcPts val="75"/>
              </a:spcBef>
              <a:buFont typeface="Wingdings" pitchFamily="2" charset="2"/>
              <a:buChar char="Ø"/>
            </a:pPr>
            <a:r>
              <a:rPr lang="en-US" sz="1050" dirty="0">
                <a:solidFill>
                  <a:srgbClr val="FFFFFF"/>
                </a:solidFill>
                <a:latin typeface="IBM Plex Sans"/>
              </a:rPr>
              <a:t>Build business applications with DOC or connect with Planning Analytics or build custom solutions </a:t>
            </a:r>
          </a:p>
        </p:txBody>
      </p:sp>
      <p:pic>
        <p:nvPicPr>
          <p:cNvPr id="45" name="Picture 44">
            <a:extLst>
              <a:ext uri="{FF2B5EF4-FFF2-40B4-BE49-F238E27FC236}">
                <a16:creationId xmlns:a16="http://schemas.microsoft.com/office/drawing/2014/main" id="{477F7A60-5C30-EE4B-B801-D19DE4501869}"/>
              </a:ext>
            </a:extLst>
          </p:cNvPr>
          <p:cNvPicPr>
            <a:picLocks noChangeAspect="1"/>
          </p:cNvPicPr>
          <p:nvPr/>
        </p:nvPicPr>
        <p:blipFill>
          <a:blip r:embed="rId3"/>
          <a:stretch>
            <a:fillRect/>
          </a:stretch>
        </p:blipFill>
        <p:spPr>
          <a:xfrm>
            <a:off x="5731892" y="3634926"/>
            <a:ext cx="3192661" cy="1324030"/>
          </a:xfrm>
          <a:prstGeom prst="rect">
            <a:avLst/>
          </a:prstGeom>
        </p:spPr>
      </p:pic>
      <p:sp>
        <p:nvSpPr>
          <p:cNvPr id="46" name="TextBox 45">
            <a:extLst>
              <a:ext uri="{FF2B5EF4-FFF2-40B4-BE49-F238E27FC236}">
                <a16:creationId xmlns:a16="http://schemas.microsoft.com/office/drawing/2014/main" id="{8C8FA61F-B198-2044-85E8-8618BD50AB70}"/>
              </a:ext>
            </a:extLst>
          </p:cNvPr>
          <p:cNvSpPr txBox="1"/>
          <p:nvPr/>
        </p:nvSpPr>
        <p:spPr>
          <a:xfrm>
            <a:off x="6313809" y="4952086"/>
            <a:ext cx="2028825" cy="215444"/>
          </a:xfrm>
          <a:prstGeom prst="rect">
            <a:avLst/>
          </a:prstGeom>
          <a:noFill/>
        </p:spPr>
        <p:txBody>
          <a:bodyPr wrap="square" rtlCol="0">
            <a:spAutoFit/>
          </a:bodyPr>
          <a:lstStyle/>
          <a:p>
            <a:pPr algn="ctr"/>
            <a:r>
              <a:rPr lang="en-US" sz="800" dirty="0">
                <a:solidFill>
                  <a:schemeClr val="bg2"/>
                </a:solidFill>
              </a:rPr>
              <a:t>Sample DOC application</a:t>
            </a:r>
          </a:p>
        </p:txBody>
      </p:sp>
      <p:sp>
        <p:nvSpPr>
          <p:cNvPr id="2" name="Rectangle 1">
            <a:extLst>
              <a:ext uri="{FF2B5EF4-FFF2-40B4-BE49-F238E27FC236}">
                <a16:creationId xmlns:a16="http://schemas.microsoft.com/office/drawing/2014/main" id="{8A8070E0-3B95-4345-8848-2FF668C9017C}"/>
              </a:ext>
            </a:extLst>
          </p:cNvPr>
          <p:cNvSpPr/>
          <p:nvPr/>
        </p:nvSpPr>
        <p:spPr>
          <a:xfrm>
            <a:off x="91779" y="1108446"/>
            <a:ext cx="1867709" cy="3736715"/>
          </a:xfrm>
          <a:prstGeom prst="rect">
            <a:avLst/>
          </a:prstGeom>
          <a:ln w="60325">
            <a:solidFill>
              <a:schemeClr val="accent6"/>
            </a:solidFill>
          </a:ln>
        </p:spPr>
        <p:txBody>
          <a:bodyPr wrap="square" lIns="0" tIns="0" rIns="0" bIns="0" rtlCol="0" anchor="ctr">
            <a:noAutofit/>
          </a:bodyPr>
          <a:lstStyle/>
          <a:p>
            <a:pPr algn="ctr"/>
            <a:endParaRPr lang="en-US" sz="1200" dirty="0" err="1">
              <a:solidFill>
                <a:srgbClr val="FFFFFF"/>
              </a:solidFill>
              <a:latin typeface="Arial"/>
              <a:cs typeface="Arial"/>
            </a:endParaRPr>
          </a:p>
        </p:txBody>
      </p:sp>
    </p:spTree>
    <p:extLst>
      <p:ext uri="{BB962C8B-B14F-4D97-AF65-F5344CB8AC3E}">
        <p14:creationId xmlns:p14="http://schemas.microsoft.com/office/powerpoint/2010/main" val="445614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9633" name="Rectangle 2"/>
          <p:cNvSpPr>
            <a:spLocks noGrp="1" noChangeArrowheads="1"/>
          </p:cNvSpPr>
          <p:nvPr>
            <p:ph type="title"/>
          </p:nvPr>
        </p:nvSpPr>
        <p:spPr>
          <a:xfrm>
            <a:off x="219363" y="108805"/>
            <a:ext cx="4114800" cy="381000"/>
          </a:xfrm>
        </p:spPr>
        <p:txBody>
          <a:bodyPr anchor="ctr"/>
          <a:lstStyle/>
          <a:p>
            <a:r>
              <a:rPr lang="en-US" altLang="en-US" dirty="0"/>
              <a:t>Products Could Be Jewelry</a:t>
            </a:r>
          </a:p>
        </p:txBody>
      </p:sp>
      <p:sp>
        <p:nvSpPr>
          <p:cNvPr id="69635" name="Slide Number Placeholder 1"/>
          <p:cNvSpPr>
            <a:spLocks noGrp="1"/>
          </p:cNvSpPr>
          <p:nvPr>
            <p:ph type="sldNum" sz="quarter" idx="10"/>
          </p:nvPr>
        </p:nvSpPr>
        <p:spPr>
          <a:noFill/>
          <a:ln>
            <a:miter lim="800000"/>
            <a:headEnd/>
            <a:tailEnd/>
          </a:ln>
        </p:spPr>
        <p:txBody>
          <a:bodyPr/>
          <a:lstStyle/>
          <a:p>
            <a:fld id="{65612AC4-78F9-48A1-903D-AFE0C2971583}" type="slidenum">
              <a:rPr lang="en-US" smtClean="0">
                <a:ea typeface="ＭＳ Ｐゴシック" pitchFamily="34" charset="-128"/>
              </a:rPr>
              <a:pPr/>
              <a:t>20</a:t>
            </a:fld>
            <a:endParaRPr lang="en-US">
              <a:ea typeface="ＭＳ Ｐゴシック" pitchFamily="34" charset="-128"/>
            </a:endParaRPr>
          </a:p>
        </p:txBody>
      </p:sp>
      <p:sp>
        <p:nvSpPr>
          <p:cNvPr id="240643" name="Rectangle 3"/>
          <p:cNvSpPr>
            <a:spLocks noGrp="1" noChangeArrowheads="1"/>
          </p:cNvSpPr>
          <p:nvPr>
            <p:ph type="body" idx="4294967295"/>
          </p:nvPr>
        </p:nvSpPr>
        <p:spPr>
          <a:xfrm>
            <a:off x="369455" y="434665"/>
            <a:ext cx="6751782" cy="2927350"/>
          </a:xfrm>
        </p:spPr>
        <p:txBody>
          <a:bodyPr/>
          <a:lstStyle/>
          <a:p>
            <a:pPr>
              <a:lnSpc>
                <a:spcPct val="110000"/>
              </a:lnSpc>
            </a:pPr>
            <a:r>
              <a:rPr lang="en-US" altLang="en-US" dirty="0"/>
              <a:t>Products and Resources</a:t>
            </a:r>
          </a:p>
          <a:p>
            <a:pPr lvl="1">
              <a:lnSpc>
                <a:spcPct val="110000"/>
              </a:lnSpc>
              <a:buFont typeface="Arial" charset="0"/>
              <a:buNone/>
            </a:pPr>
            <a:r>
              <a:rPr lang="en-US" altLang="en-US" sz="1050" dirty="0">
                <a:latin typeface="Courier New" pitchFamily="49" charset="0"/>
              </a:rPr>
              <a:t>Products =  { rings earrings };</a:t>
            </a:r>
          </a:p>
          <a:p>
            <a:pPr lvl="1">
              <a:lnSpc>
                <a:spcPct val="110000"/>
              </a:lnSpc>
              <a:buFont typeface="Arial" charset="0"/>
              <a:buNone/>
            </a:pPr>
            <a:r>
              <a:rPr lang="en-US" altLang="en-US" sz="1050" dirty="0">
                <a:latin typeface="Courier New" pitchFamily="49" charset="0"/>
              </a:rPr>
              <a:t>Resources = { gold diamonds };</a:t>
            </a:r>
          </a:p>
          <a:p>
            <a:pPr>
              <a:lnSpc>
                <a:spcPct val="110000"/>
              </a:lnSpc>
            </a:pPr>
            <a:r>
              <a:rPr lang="en-US" altLang="en-US" dirty="0"/>
              <a:t>Consumption</a:t>
            </a:r>
          </a:p>
          <a:p>
            <a:pPr lvl="1">
              <a:lnSpc>
                <a:spcPct val="110000"/>
              </a:lnSpc>
            </a:pPr>
            <a:r>
              <a:rPr lang="en-US" altLang="en-US" dirty="0">
                <a:solidFill>
                  <a:srgbClr val="175F9E"/>
                </a:solidFill>
              </a:rPr>
              <a:t>A ring requires 3 units of gold and 1 diamond</a:t>
            </a:r>
          </a:p>
          <a:p>
            <a:pPr lvl="1">
              <a:lnSpc>
                <a:spcPct val="110000"/>
              </a:lnSpc>
            </a:pPr>
            <a:r>
              <a:rPr lang="en-US" altLang="en-US" dirty="0">
                <a:solidFill>
                  <a:srgbClr val="175F9E"/>
                </a:solidFill>
              </a:rPr>
              <a:t>A set of earrings requires 2 units of gold and 2 diamonds</a:t>
            </a:r>
          </a:p>
          <a:p>
            <a:pPr lvl="1">
              <a:lnSpc>
                <a:spcPct val="110000"/>
              </a:lnSpc>
              <a:buFont typeface="Arial" charset="0"/>
              <a:buNone/>
            </a:pPr>
            <a:r>
              <a:rPr lang="en-US" altLang="en-US" sz="1050" dirty="0">
                <a:latin typeface="Courier New" pitchFamily="49" charset="0"/>
              </a:rPr>
              <a:t>consumption = [ [3, 1], [2, 2] ];</a:t>
            </a:r>
          </a:p>
          <a:p>
            <a:pPr>
              <a:lnSpc>
                <a:spcPct val="110000"/>
              </a:lnSpc>
            </a:pPr>
            <a:r>
              <a:rPr lang="en-US" altLang="en-US" dirty="0"/>
              <a:t>Capacity (Available units of gold and diamonds)</a:t>
            </a:r>
          </a:p>
          <a:p>
            <a:pPr lvl="1">
              <a:lnSpc>
                <a:spcPct val="110000"/>
              </a:lnSpc>
              <a:buFont typeface="Arial" charset="0"/>
              <a:buNone/>
            </a:pPr>
            <a:r>
              <a:rPr lang="en-US" altLang="en-US" sz="1050" dirty="0">
                <a:latin typeface="Courier New" pitchFamily="49" charset="0"/>
              </a:rPr>
              <a:t>capacity = [ 130, 180 ];</a:t>
            </a:r>
          </a:p>
          <a:p>
            <a:pPr>
              <a:lnSpc>
                <a:spcPct val="110000"/>
              </a:lnSpc>
            </a:pPr>
            <a:r>
              <a:rPr lang="en-US" altLang="en-US" dirty="0"/>
              <a:t>Demand (Number of rings and earrings)</a:t>
            </a:r>
          </a:p>
          <a:p>
            <a:pPr lvl="1">
              <a:lnSpc>
                <a:spcPct val="110000"/>
              </a:lnSpc>
              <a:buFont typeface="Arial" charset="0"/>
              <a:buNone/>
            </a:pPr>
            <a:r>
              <a:rPr lang="en-US" altLang="en-US" sz="1050" dirty="0">
                <a:latin typeface="Courier New" pitchFamily="49" charset="0"/>
              </a:rPr>
              <a:t>demand = [ 100, 150 ];</a:t>
            </a:r>
          </a:p>
          <a:p>
            <a:pPr>
              <a:lnSpc>
                <a:spcPct val="110000"/>
              </a:lnSpc>
            </a:pPr>
            <a:r>
              <a:rPr lang="en-US" altLang="en-US" dirty="0"/>
              <a:t>Costs (per unit for rings and earrings)</a:t>
            </a:r>
          </a:p>
          <a:p>
            <a:pPr lvl="1">
              <a:lnSpc>
                <a:spcPct val="110000"/>
              </a:lnSpc>
              <a:buFont typeface="Arial" charset="0"/>
              <a:buNone/>
            </a:pPr>
            <a:r>
              <a:rPr lang="en-US" altLang="en-US" sz="1050" dirty="0" err="1">
                <a:latin typeface="Courier New" pitchFamily="49" charset="0"/>
              </a:rPr>
              <a:t>insideCost</a:t>
            </a:r>
            <a:r>
              <a:rPr lang="en-US" altLang="en-US" sz="1050" dirty="0">
                <a:latin typeface="Courier New" pitchFamily="49" charset="0"/>
              </a:rPr>
              <a:t> = [ 250, 200 ];</a:t>
            </a:r>
          </a:p>
          <a:p>
            <a:pPr lvl="1">
              <a:lnSpc>
                <a:spcPct val="110000"/>
              </a:lnSpc>
              <a:buFont typeface="Arial" charset="0"/>
              <a:buNone/>
            </a:pPr>
            <a:r>
              <a:rPr lang="en-US" altLang="en-US" sz="1050" dirty="0" err="1">
                <a:latin typeface="Courier New" pitchFamily="49" charset="0"/>
              </a:rPr>
              <a:t>outsideCost</a:t>
            </a:r>
            <a:r>
              <a:rPr lang="en-US" altLang="en-US" sz="1050" dirty="0">
                <a:latin typeface="Courier New" pitchFamily="49" charset="0"/>
              </a:rPr>
              <a:t>  = [ 260, 270 ];</a:t>
            </a:r>
          </a:p>
        </p:txBody>
      </p:sp>
    </p:spTree>
    <p:extLst>
      <p:ext uri="{BB962C8B-B14F-4D97-AF65-F5344CB8AC3E}">
        <p14:creationId xmlns:p14="http://schemas.microsoft.com/office/powerpoint/2010/main" val="2623005110"/>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40643">
                                            <p:txEl>
                                              <p:pRg st="0" end="0"/>
                                            </p:txEl>
                                          </p:spTgt>
                                        </p:tgtEl>
                                        <p:attrNameLst>
                                          <p:attrName>style.visibility</p:attrName>
                                        </p:attrNameLst>
                                      </p:cBhvr>
                                      <p:to>
                                        <p:strVal val="visible"/>
                                      </p:to>
                                    </p:set>
                                    <p:anim calcmode="lin" valueType="num">
                                      <p:cBhvr additive="base">
                                        <p:cTn id="7" dur="500" fill="hold"/>
                                        <p:tgtEl>
                                          <p:spTgt spid="24064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4064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40643">
                                            <p:txEl>
                                              <p:pRg st="1" end="1"/>
                                            </p:txEl>
                                          </p:spTgt>
                                        </p:tgtEl>
                                        <p:attrNameLst>
                                          <p:attrName>style.visibility</p:attrName>
                                        </p:attrNameLst>
                                      </p:cBhvr>
                                      <p:to>
                                        <p:strVal val="visible"/>
                                      </p:to>
                                    </p:set>
                                    <p:anim calcmode="lin" valueType="num">
                                      <p:cBhvr additive="base">
                                        <p:cTn id="11" dur="500" fill="hold"/>
                                        <p:tgtEl>
                                          <p:spTgt spid="24064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4064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40643">
                                            <p:txEl>
                                              <p:pRg st="2" end="2"/>
                                            </p:txEl>
                                          </p:spTgt>
                                        </p:tgtEl>
                                        <p:attrNameLst>
                                          <p:attrName>style.visibility</p:attrName>
                                        </p:attrNameLst>
                                      </p:cBhvr>
                                      <p:to>
                                        <p:strVal val="visible"/>
                                      </p:to>
                                    </p:set>
                                    <p:anim calcmode="lin" valueType="num">
                                      <p:cBhvr additive="base">
                                        <p:cTn id="15" dur="500" fill="hold"/>
                                        <p:tgtEl>
                                          <p:spTgt spid="24064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4064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240643">
                                            <p:txEl>
                                              <p:pRg st="3" end="3"/>
                                            </p:txEl>
                                          </p:spTgt>
                                        </p:tgtEl>
                                        <p:attrNameLst>
                                          <p:attrName>style.visibility</p:attrName>
                                        </p:attrNameLst>
                                      </p:cBhvr>
                                      <p:to>
                                        <p:strVal val="visible"/>
                                      </p:to>
                                    </p:set>
                                    <p:anim calcmode="lin" valueType="num">
                                      <p:cBhvr additive="base">
                                        <p:cTn id="21" dur="500" fill="hold"/>
                                        <p:tgtEl>
                                          <p:spTgt spid="240643">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240643">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240643">
                                            <p:txEl>
                                              <p:pRg st="4" end="4"/>
                                            </p:txEl>
                                          </p:spTgt>
                                        </p:tgtEl>
                                        <p:attrNameLst>
                                          <p:attrName>style.visibility</p:attrName>
                                        </p:attrNameLst>
                                      </p:cBhvr>
                                      <p:to>
                                        <p:strVal val="visible"/>
                                      </p:to>
                                    </p:set>
                                    <p:anim calcmode="lin" valueType="num">
                                      <p:cBhvr additive="base">
                                        <p:cTn id="25" dur="500" fill="hold"/>
                                        <p:tgtEl>
                                          <p:spTgt spid="240643">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40643">
                                            <p:txEl>
                                              <p:pRg st="4" end="4"/>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240643">
                                            <p:txEl>
                                              <p:pRg st="5" end="5"/>
                                            </p:txEl>
                                          </p:spTgt>
                                        </p:tgtEl>
                                        <p:attrNameLst>
                                          <p:attrName>style.visibility</p:attrName>
                                        </p:attrNameLst>
                                      </p:cBhvr>
                                      <p:to>
                                        <p:strVal val="visible"/>
                                      </p:to>
                                    </p:set>
                                    <p:anim calcmode="lin" valueType="num">
                                      <p:cBhvr additive="base">
                                        <p:cTn id="29" dur="500" fill="hold"/>
                                        <p:tgtEl>
                                          <p:spTgt spid="240643">
                                            <p:txEl>
                                              <p:pRg st="5" end="5"/>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240643">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240643">
                                            <p:txEl>
                                              <p:pRg st="6" end="6"/>
                                            </p:txEl>
                                          </p:spTgt>
                                        </p:tgtEl>
                                        <p:attrNameLst>
                                          <p:attrName>style.visibility</p:attrName>
                                        </p:attrNameLst>
                                      </p:cBhvr>
                                      <p:to>
                                        <p:strVal val="visible"/>
                                      </p:to>
                                    </p:set>
                                    <p:anim calcmode="lin" valueType="num">
                                      <p:cBhvr additive="base">
                                        <p:cTn id="33" dur="500" fill="hold"/>
                                        <p:tgtEl>
                                          <p:spTgt spid="240643">
                                            <p:txEl>
                                              <p:pRg st="6" end="6"/>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24064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240643">
                                            <p:txEl>
                                              <p:pRg st="7" end="7"/>
                                            </p:txEl>
                                          </p:spTgt>
                                        </p:tgtEl>
                                        <p:attrNameLst>
                                          <p:attrName>style.visibility</p:attrName>
                                        </p:attrNameLst>
                                      </p:cBhvr>
                                      <p:to>
                                        <p:strVal val="visible"/>
                                      </p:to>
                                    </p:set>
                                    <p:anim calcmode="lin" valueType="num">
                                      <p:cBhvr additive="base">
                                        <p:cTn id="39" dur="500" fill="hold"/>
                                        <p:tgtEl>
                                          <p:spTgt spid="240643">
                                            <p:txEl>
                                              <p:pRg st="7" end="7"/>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240643">
                                            <p:txEl>
                                              <p:pRg st="7" end="7"/>
                                            </p:txEl>
                                          </p:spTgt>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40643">
                                            <p:txEl>
                                              <p:pRg st="8" end="8"/>
                                            </p:txEl>
                                          </p:spTgt>
                                        </p:tgtEl>
                                        <p:attrNameLst>
                                          <p:attrName>style.visibility</p:attrName>
                                        </p:attrNameLst>
                                      </p:cBhvr>
                                      <p:to>
                                        <p:strVal val="visible"/>
                                      </p:to>
                                    </p:set>
                                    <p:anim calcmode="lin" valueType="num">
                                      <p:cBhvr additive="base">
                                        <p:cTn id="43" dur="500" fill="hold"/>
                                        <p:tgtEl>
                                          <p:spTgt spid="240643">
                                            <p:txEl>
                                              <p:pRg st="8" end="8"/>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24064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240643">
                                            <p:txEl>
                                              <p:pRg st="9" end="9"/>
                                            </p:txEl>
                                          </p:spTgt>
                                        </p:tgtEl>
                                        <p:attrNameLst>
                                          <p:attrName>style.visibility</p:attrName>
                                        </p:attrNameLst>
                                      </p:cBhvr>
                                      <p:to>
                                        <p:strVal val="visible"/>
                                      </p:to>
                                    </p:set>
                                    <p:anim calcmode="lin" valueType="num">
                                      <p:cBhvr additive="base">
                                        <p:cTn id="49" dur="500" fill="hold"/>
                                        <p:tgtEl>
                                          <p:spTgt spid="240643">
                                            <p:txEl>
                                              <p:pRg st="9" end="9"/>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240643">
                                            <p:txEl>
                                              <p:pRg st="9" end="9"/>
                                            </p:txEl>
                                          </p:spTgt>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240643">
                                            <p:txEl>
                                              <p:pRg st="10" end="10"/>
                                            </p:txEl>
                                          </p:spTgt>
                                        </p:tgtEl>
                                        <p:attrNameLst>
                                          <p:attrName>style.visibility</p:attrName>
                                        </p:attrNameLst>
                                      </p:cBhvr>
                                      <p:to>
                                        <p:strVal val="visible"/>
                                      </p:to>
                                    </p:set>
                                    <p:anim calcmode="lin" valueType="num">
                                      <p:cBhvr additive="base">
                                        <p:cTn id="53" dur="500" fill="hold"/>
                                        <p:tgtEl>
                                          <p:spTgt spid="240643">
                                            <p:txEl>
                                              <p:pRg st="10" end="10"/>
                                            </p:txEl>
                                          </p:spTgt>
                                        </p:tgtEl>
                                        <p:attrNameLst>
                                          <p:attrName>ppt_x</p:attrName>
                                        </p:attrNameLst>
                                      </p:cBhvr>
                                      <p:tavLst>
                                        <p:tav tm="0">
                                          <p:val>
                                            <p:strVal val="0-#ppt_w/2"/>
                                          </p:val>
                                        </p:tav>
                                        <p:tav tm="100000">
                                          <p:val>
                                            <p:strVal val="#ppt_x"/>
                                          </p:val>
                                        </p:tav>
                                      </p:tavLst>
                                    </p:anim>
                                    <p:anim calcmode="lin" valueType="num">
                                      <p:cBhvr additive="base">
                                        <p:cTn id="54" dur="500" fill="hold"/>
                                        <p:tgtEl>
                                          <p:spTgt spid="240643">
                                            <p:txEl>
                                              <p:pRg st="10" end="10"/>
                                            </p:txEl>
                                          </p:spTgt>
                                        </p:tgtEl>
                                        <p:attrNameLst>
                                          <p:attrName>ppt_y</p:attrName>
                                        </p:attrNameLst>
                                      </p:cBhvr>
                                      <p:tavLst>
                                        <p:tav tm="0">
                                          <p:val>
                                            <p:strVal val="#ppt_y"/>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2" presetClass="entr" presetSubtype="8" fill="hold" grpId="0" nodeType="clickEffect">
                                  <p:stCondLst>
                                    <p:cond delay="0"/>
                                  </p:stCondLst>
                                  <p:childTnLst>
                                    <p:set>
                                      <p:cBhvr>
                                        <p:cTn id="58" dur="1" fill="hold">
                                          <p:stCondLst>
                                            <p:cond delay="0"/>
                                          </p:stCondLst>
                                        </p:cTn>
                                        <p:tgtEl>
                                          <p:spTgt spid="240643">
                                            <p:txEl>
                                              <p:pRg st="11" end="11"/>
                                            </p:txEl>
                                          </p:spTgt>
                                        </p:tgtEl>
                                        <p:attrNameLst>
                                          <p:attrName>style.visibility</p:attrName>
                                        </p:attrNameLst>
                                      </p:cBhvr>
                                      <p:to>
                                        <p:strVal val="visible"/>
                                      </p:to>
                                    </p:set>
                                    <p:anim calcmode="lin" valueType="num">
                                      <p:cBhvr additive="base">
                                        <p:cTn id="59" dur="500" fill="hold"/>
                                        <p:tgtEl>
                                          <p:spTgt spid="240643">
                                            <p:txEl>
                                              <p:pRg st="11" end="11"/>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240643">
                                            <p:txEl>
                                              <p:pRg st="11" end="11"/>
                                            </p:txEl>
                                          </p:spTgt>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40643">
                                            <p:txEl>
                                              <p:pRg st="12" end="12"/>
                                            </p:txEl>
                                          </p:spTgt>
                                        </p:tgtEl>
                                        <p:attrNameLst>
                                          <p:attrName>style.visibility</p:attrName>
                                        </p:attrNameLst>
                                      </p:cBhvr>
                                      <p:to>
                                        <p:strVal val="visible"/>
                                      </p:to>
                                    </p:set>
                                    <p:anim calcmode="lin" valueType="num">
                                      <p:cBhvr additive="base">
                                        <p:cTn id="63" dur="500" fill="hold"/>
                                        <p:tgtEl>
                                          <p:spTgt spid="240643">
                                            <p:txEl>
                                              <p:pRg st="12" end="12"/>
                                            </p:txEl>
                                          </p:spTgt>
                                        </p:tgtEl>
                                        <p:attrNameLst>
                                          <p:attrName>ppt_x</p:attrName>
                                        </p:attrNameLst>
                                      </p:cBhvr>
                                      <p:tavLst>
                                        <p:tav tm="0">
                                          <p:val>
                                            <p:strVal val="0-#ppt_w/2"/>
                                          </p:val>
                                        </p:tav>
                                        <p:tav tm="100000">
                                          <p:val>
                                            <p:strVal val="#ppt_x"/>
                                          </p:val>
                                        </p:tav>
                                      </p:tavLst>
                                    </p:anim>
                                    <p:anim calcmode="lin" valueType="num">
                                      <p:cBhvr additive="base">
                                        <p:cTn id="64" dur="500" fill="hold"/>
                                        <p:tgtEl>
                                          <p:spTgt spid="240643">
                                            <p:txEl>
                                              <p:pRg st="12" end="12"/>
                                            </p:txEl>
                                          </p:spTgt>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40643">
                                            <p:txEl>
                                              <p:pRg st="13" end="13"/>
                                            </p:txEl>
                                          </p:spTgt>
                                        </p:tgtEl>
                                        <p:attrNameLst>
                                          <p:attrName>style.visibility</p:attrName>
                                        </p:attrNameLst>
                                      </p:cBhvr>
                                      <p:to>
                                        <p:strVal val="visible"/>
                                      </p:to>
                                    </p:set>
                                    <p:anim calcmode="lin" valueType="num">
                                      <p:cBhvr additive="base">
                                        <p:cTn id="67" dur="500" fill="hold"/>
                                        <p:tgtEl>
                                          <p:spTgt spid="240643">
                                            <p:txEl>
                                              <p:pRg st="13" end="13"/>
                                            </p:txEl>
                                          </p:spTgt>
                                        </p:tgtEl>
                                        <p:attrNameLst>
                                          <p:attrName>ppt_x</p:attrName>
                                        </p:attrNameLst>
                                      </p:cBhvr>
                                      <p:tavLst>
                                        <p:tav tm="0">
                                          <p:val>
                                            <p:strVal val="0-#ppt_w/2"/>
                                          </p:val>
                                        </p:tav>
                                        <p:tav tm="100000">
                                          <p:val>
                                            <p:strVal val="#ppt_x"/>
                                          </p:val>
                                        </p:tav>
                                      </p:tavLst>
                                    </p:anim>
                                    <p:anim calcmode="lin" valueType="num">
                                      <p:cBhvr additive="base">
                                        <p:cTn id="68" dur="500" fill="hold"/>
                                        <p:tgtEl>
                                          <p:spTgt spid="240643">
                                            <p:txEl>
                                              <p:pRg st="13" end="1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643" grpId="0" build="p"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681" name="Rectangle 2"/>
          <p:cNvSpPr>
            <a:spLocks noGrp="1" noChangeArrowheads="1"/>
          </p:cNvSpPr>
          <p:nvPr>
            <p:ph type="title"/>
          </p:nvPr>
        </p:nvSpPr>
        <p:spPr>
          <a:xfrm>
            <a:off x="228600" y="0"/>
            <a:ext cx="4114800" cy="381000"/>
          </a:xfrm>
        </p:spPr>
        <p:txBody>
          <a:bodyPr anchor="ctr"/>
          <a:lstStyle/>
          <a:p>
            <a:r>
              <a:rPr lang="en-US" altLang="en-US" dirty="0"/>
              <a:t>Products Could Be Pasta</a:t>
            </a:r>
          </a:p>
        </p:txBody>
      </p:sp>
      <p:sp>
        <p:nvSpPr>
          <p:cNvPr id="71683" name="Slide Number Placeholder 1"/>
          <p:cNvSpPr>
            <a:spLocks noGrp="1"/>
          </p:cNvSpPr>
          <p:nvPr>
            <p:ph type="sldNum" sz="quarter" idx="10"/>
          </p:nvPr>
        </p:nvSpPr>
        <p:spPr>
          <a:noFill/>
          <a:ln>
            <a:miter lim="800000"/>
            <a:headEnd/>
            <a:tailEnd/>
          </a:ln>
        </p:spPr>
        <p:txBody>
          <a:bodyPr/>
          <a:lstStyle/>
          <a:p>
            <a:fld id="{97D967DD-843D-4F3A-9ABF-516ACF1419DC}" type="slidenum">
              <a:rPr lang="en-US" smtClean="0">
                <a:ea typeface="ＭＳ Ｐゴシック" pitchFamily="34" charset="-128"/>
              </a:rPr>
              <a:pPr/>
              <a:t>21</a:t>
            </a:fld>
            <a:endParaRPr lang="en-US">
              <a:ea typeface="ＭＳ Ｐゴシック" pitchFamily="34" charset="-128"/>
            </a:endParaRPr>
          </a:p>
        </p:txBody>
      </p:sp>
      <p:sp>
        <p:nvSpPr>
          <p:cNvPr id="242691" name="Rectangle 3"/>
          <p:cNvSpPr>
            <a:spLocks noGrp="1" noChangeArrowheads="1"/>
          </p:cNvSpPr>
          <p:nvPr>
            <p:ph type="body" idx="4294967295"/>
          </p:nvPr>
        </p:nvSpPr>
        <p:spPr>
          <a:xfrm>
            <a:off x="447963" y="381000"/>
            <a:ext cx="5574145" cy="4500562"/>
          </a:xfrm>
        </p:spPr>
        <p:txBody>
          <a:bodyPr/>
          <a:lstStyle/>
          <a:p>
            <a:pPr>
              <a:lnSpc>
                <a:spcPct val="110000"/>
              </a:lnSpc>
            </a:pPr>
            <a:r>
              <a:rPr lang="en-US" altLang="en-US" dirty="0"/>
              <a:t>Products and Resources</a:t>
            </a:r>
          </a:p>
          <a:p>
            <a:pPr lvl="1">
              <a:lnSpc>
                <a:spcPct val="110000"/>
              </a:lnSpc>
              <a:buFont typeface="Arial" charset="0"/>
              <a:buNone/>
            </a:pPr>
            <a:r>
              <a:rPr lang="en-US" altLang="en-US" sz="1050" dirty="0">
                <a:latin typeface="Courier New" pitchFamily="49" charset="0"/>
              </a:rPr>
              <a:t>Products = { </a:t>
            </a:r>
            <a:r>
              <a:rPr lang="en-US" altLang="en-US" sz="1050" dirty="0" err="1">
                <a:latin typeface="Courier New" pitchFamily="49" charset="0"/>
              </a:rPr>
              <a:t>kluski</a:t>
            </a:r>
            <a:r>
              <a:rPr lang="en-US" altLang="en-US" sz="1050" dirty="0">
                <a:latin typeface="Courier New" pitchFamily="49" charset="0"/>
              </a:rPr>
              <a:t> capellini fettucine };</a:t>
            </a:r>
          </a:p>
          <a:p>
            <a:pPr lvl="1">
              <a:lnSpc>
                <a:spcPct val="110000"/>
              </a:lnSpc>
              <a:buFont typeface="Arial" charset="0"/>
              <a:buNone/>
            </a:pPr>
            <a:r>
              <a:rPr lang="en-US" altLang="en-US" sz="1050" dirty="0">
                <a:latin typeface="Courier New" pitchFamily="49" charset="0"/>
              </a:rPr>
              <a:t>Resources = { flour eggs };</a:t>
            </a:r>
          </a:p>
          <a:p>
            <a:pPr>
              <a:lnSpc>
                <a:spcPct val="110000"/>
              </a:lnSpc>
            </a:pPr>
            <a:r>
              <a:rPr lang="en-US" altLang="en-US" dirty="0"/>
              <a:t>Consumption</a:t>
            </a:r>
          </a:p>
          <a:p>
            <a:pPr lvl="1">
              <a:lnSpc>
                <a:spcPct val="110000"/>
              </a:lnSpc>
              <a:spcBef>
                <a:spcPct val="5000"/>
              </a:spcBef>
            </a:pPr>
            <a:r>
              <a:rPr lang="en-US" altLang="en-US" dirty="0" err="1">
                <a:solidFill>
                  <a:srgbClr val="175F9E"/>
                </a:solidFill>
              </a:rPr>
              <a:t>Kluski</a:t>
            </a:r>
            <a:r>
              <a:rPr lang="en-US" altLang="en-US" dirty="0">
                <a:solidFill>
                  <a:srgbClr val="175F9E"/>
                </a:solidFill>
              </a:rPr>
              <a:t> requires 0.5 units of flour and 0.2 eggs</a:t>
            </a:r>
          </a:p>
          <a:p>
            <a:pPr lvl="1">
              <a:lnSpc>
                <a:spcPct val="110000"/>
              </a:lnSpc>
              <a:spcBef>
                <a:spcPct val="5000"/>
              </a:spcBef>
            </a:pPr>
            <a:r>
              <a:rPr lang="en-US" altLang="en-US" dirty="0">
                <a:solidFill>
                  <a:srgbClr val="175F9E"/>
                </a:solidFill>
              </a:rPr>
              <a:t>Capellini requires 0.4 units of flour and 0.4 eggs</a:t>
            </a:r>
          </a:p>
          <a:p>
            <a:pPr lvl="1">
              <a:lnSpc>
                <a:spcPct val="110000"/>
              </a:lnSpc>
              <a:spcBef>
                <a:spcPct val="5000"/>
              </a:spcBef>
            </a:pPr>
            <a:r>
              <a:rPr lang="en-US" altLang="en-US" dirty="0">
                <a:solidFill>
                  <a:srgbClr val="175F9E"/>
                </a:solidFill>
              </a:rPr>
              <a:t>Fettucine requires 0.3 units of flour and 0.6 eggs</a:t>
            </a:r>
          </a:p>
          <a:p>
            <a:pPr lvl="1">
              <a:lnSpc>
                <a:spcPct val="110000"/>
              </a:lnSpc>
              <a:buFont typeface="Arial" charset="0"/>
              <a:buNone/>
            </a:pPr>
            <a:r>
              <a:rPr lang="en-US" altLang="en-US" sz="1050" dirty="0">
                <a:latin typeface="Courier New" pitchFamily="49" charset="0"/>
              </a:rPr>
              <a:t>consumption = [ [0.5, 0.2], [0.4, 0.4], [0.3, 0.6] ];</a:t>
            </a:r>
          </a:p>
          <a:p>
            <a:pPr>
              <a:lnSpc>
                <a:spcPct val="110000"/>
              </a:lnSpc>
            </a:pPr>
            <a:r>
              <a:rPr lang="en-US" altLang="en-US" dirty="0"/>
              <a:t>Capacity (Available units of flour and eggs)</a:t>
            </a:r>
          </a:p>
          <a:p>
            <a:pPr lvl="1">
              <a:lnSpc>
                <a:spcPct val="110000"/>
              </a:lnSpc>
              <a:buFont typeface="Arial" charset="0"/>
              <a:buNone/>
            </a:pPr>
            <a:r>
              <a:rPr lang="en-US" altLang="en-US" sz="1050" dirty="0">
                <a:latin typeface="Courier New" pitchFamily="49" charset="0"/>
              </a:rPr>
              <a:t>capacity = [20, 40];</a:t>
            </a:r>
          </a:p>
          <a:p>
            <a:pPr>
              <a:lnSpc>
                <a:spcPct val="110000"/>
              </a:lnSpc>
            </a:pPr>
            <a:r>
              <a:rPr lang="en-US" altLang="en-US" dirty="0"/>
              <a:t>Demand (Number of each pasta needed)</a:t>
            </a:r>
          </a:p>
          <a:p>
            <a:pPr lvl="1">
              <a:lnSpc>
                <a:spcPct val="110000"/>
              </a:lnSpc>
              <a:buFont typeface="Arial" charset="0"/>
              <a:buNone/>
            </a:pPr>
            <a:r>
              <a:rPr lang="en-US" altLang="en-US" sz="1050" dirty="0">
                <a:latin typeface="Courier New" pitchFamily="49" charset="0"/>
              </a:rPr>
              <a:t>demand = [100, 200, 300];</a:t>
            </a:r>
          </a:p>
          <a:p>
            <a:pPr>
              <a:lnSpc>
                <a:spcPct val="110000"/>
              </a:lnSpc>
            </a:pPr>
            <a:r>
              <a:rPr lang="en-US" altLang="en-US" dirty="0"/>
              <a:t>Costs (per unit for each pasta)</a:t>
            </a:r>
          </a:p>
          <a:p>
            <a:pPr lvl="1">
              <a:lnSpc>
                <a:spcPct val="110000"/>
              </a:lnSpc>
              <a:buFont typeface="Arial" charset="0"/>
              <a:buNone/>
            </a:pPr>
            <a:r>
              <a:rPr lang="en-US" altLang="en-US" sz="1050" dirty="0" err="1">
                <a:latin typeface="Courier New" pitchFamily="49" charset="0"/>
              </a:rPr>
              <a:t>insideCost</a:t>
            </a:r>
            <a:r>
              <a:rPr lang="en-US" altLang="en-US" sz="1050" dirty="0">
                <a:latin typeface="Courier New" pitchFamily="49" charset="0"/>
              </a:rPr>
              <a:t> = [0.6, 0.8, 0.3];</a:t>
            </a:r>
          </a:p>
          <a:p>
            <a:pPr lvl="1">
              <a:lnSpc>
                <a:spcPct val="110000"/>
              </a:lnSpc>
              <a:buFont typeface="Arial" charset="0"/>
              <a:buNone/>
            </a:pPr>
            <a:r>
              <a:rPr lang="en-US" altLang="en-US" sz="1050" dirty="0" err="1">
                <a:latin typeface="Courier New" pitchFamily="49" charset="0"/>
              </a:rPr>
              <a:t>outsideCost</a:t>
            </a:r>
            <a:r>
              <a:rPr lang="en-US" altLang="en-US" sz="1050" dirty="0">
                <a:latin typeface="Courier New" pitchFamily="49" charset="0"/>
              </a:rPr>
              <a:t>  = [0.8, 0.9, 0.4];</a:t>
            </a:r>
          </a:p>
        </p:txBody>
      </p:sp>
    </p:spTree>
    <p:extLst>
      <p:ext uri="{BB962C8B-B14F-4D97-AF65-F5344CB8AC3E}">
        <p14:creationId xmlns:p14="http://schemas.microsoft.com/office/powerpoint/2010/main" val="2006440825"/>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42691">
                                            <p:txEl>
                                              <p:pRg st="0" end="0"/>
                                            </p:txEl>
                                          </p:spTgt>
                                        </p:tgtEl>
                                        <p:attrNameLst>
                                          <p:attrName>style.visibility</p:attrName>
                                        </p:attrNameLst>
                                      </p:cBhvr>
                                      <p:to>
                                        <p:strVal val="visible"/>
                                      </p:to>
                                    </p:set>
                                    <p:anim calcmode="lin" valueType="num">
                                      <p:cBhvr additive="base">
                                        <p:cTn id="7" dur="500" fill="hold"/>
                                        <p:tgtEl>
                                          <p:spTgt spid="24269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42691">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42691">
                                            <p:txEl>
                                              <p:pRg st="1" end="1"/>
                                            </p:txEl>
                                          </p:spTgt>
                                        </p:tgtEl>
                                        <p:attrNameLst>
                                          <p:attrName>style.visibility</p:attrName>
                                        </p:attrNameLst>
                                      </p:cBhvr>
                                      <p:to>
                                        <p:strVal val="visible"/>
                                      </p:to>
                                    </p:set>
                                    <p:anim calcmode="lin" valueType="num">
                                      <p:cBhvr additive="base">
                                        <p:cTn id="11" dur="500" fill="hold"/>
                                        <p:tgtEl>
                                          <p:spTgt spid="242691">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42691">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42691">
                                            <p:txEl>
                                              <p:pRg st="2" end="2"/>
                                            </p:txEl>
                                          </p:spTgt>
                                        </p:tgtEl>
                                        <p:attrNameLst>
                                          <p:attrName>style.visibility</p:attrName>
                                        </p:attrNameLst>
                                      </p:cBhvr>
                                      <p:to>
                                        <p:strVal val="visible"/>
                                      </p:to>
                                    </p:set>
                                    <p:anim calcmode="lin" valueType="num">
                                      <p:cBhvr additive="base">
                                        <p:cTn id="15" dur="500" fill="hold"/>
                                        <p:tgtEl>
                                          <p:spTgt spid="242691">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4269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242691">
                                            <p:txEl>
                                              <p:pRg st="3" end="3"/>
                                            </p:txEl>
                                          </p:spTgt>
                                        </p:tgtEl>
                                        <p:attrNameLst>
                                          <p:attrName>style.visibility</p:attrName>
                                        </p:attrNameLst>
                                      </p:cBhvr>
                                      <p:to>
                                        <p:strVal val="visible"/>
                                      </p:to>
                                    </p:set>
                                    <p:anim calcmode="lin" valueType="num">
                                      <p:cBhvr additive="base">
                                        <p:cTn id="21" dur="500" fill="hold"/>
                                        <p:tgtEl>
                                          <p:spTgt spid="242691">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242691">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242691">
                                            <p:txEl>
                                              <p:pRg st="4" end="4"/>
                                            </p:txEl>
                                          </p:spTgt>
                                        </p:tgtEl>
                                        <p:attrNameLst>
                                          <p:attrName>style.visibility</p:attrName>
                                        </p:attrNameLst>
                                      </p:cBhvr>
                                      <p:to>
                                        <p:strVal val="visible"/>
                                      </p:to>
                                    </p:set>
                                    <p:anim calcmode="lin" valueType="num">
                                      <p:cBhvr additive="base">
                                        <p:cTn id="25" dur="500" fill="hold"/>
                                        <p:tgtEl>
                                          <p:spTgt spid="242691">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42691">
                                            <p:txEl>
                                              <p:pRg st="4" end="4"/>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242691">
                                            <p:txEl>
                                              <p:pRg st="5" end="5"/>
                                            </p:txEl>
                                          </p:spTgt>
                                        </p:tgtEl>
                                        <p:attrNameLst>
                                          <p:attrName>style.visibility</p:attrName>
                                        </p:attrNameLst>
                                      </p:cBhvr>
                                      <p:to>
                                        <p:strVal val="visible"/>
                                      </p:to>
                                    </p:set>
                                    <p:anim calcmode="lin" valueType="num">
                                      <p:cBhvr additive="base">
                                        <p:cTn id="29" dur="500" fill="hold"/>
                                        <p:tgtEl>
                                          <p:spTgt spid="242691">
                                            <p:txEl>
                                              <p:pRg st="5" end="5"/>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242691">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242691">
                                            <p:txEl>
                                              <p:pRg st="6" end="6"/>
                                            </p:txEl>
                                          </p:spTgt>
                                        </p:tgtEl>
                                        <p:attrNameLst>
                                          <p:attrName>style.visibility</p:attrName>
                                        </p:attrNameLst>
                                      </p:cBhvr>
                                      <p:to>
                                        <p:strVal val="visible"/>
                                      </p:to>
                                    </p:set>
                                    <p:anim calcmode="lin" valueType="num">
                                      <p:cBhvr additive="base">
                                        <p:cTn id="33" dur="500" fill="hold"/>
                                        <p:tgtEl>
                                          <p:spTgt spid="242691">
                                            <p:txEl>
                                              <p:pRg st="6" end="6"/>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242691">
                                            <p:txEl>
                                              <p:pRg st="6" end="6"/>
                                            </p:txEl>
                                          </p:spTgt>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242691">
                                            <p:txEl>
                                              <p:pRg st="7" end="7"/>
                                            </p:txEl>
                                          </p:spTgt>
                                        </p:tgtEl>
                                        <p:attrNameLst>
                                          <p:attrName>style.visibility</p:attrName>
                                        </p:attrNameLst>
                                      </p:cBhvr>
                                      <p:to>
                                        <p:strVal val="visible"/>
                                      </p:to>
                                    </p:set>
                                    <p:anim calcmode="lin" valueType="num">
                                      <p:cBhvr additive="base">
                                        <p:cTn id="37" dur="500" fill="hold"/>
                                        <p:tgtEl>
                                          <p:spTgt spid="242691">
                                            <p:txEl>
                                              <p:pRg st="7" end="7"/>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242691">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242691">
                                            <p:txEl>
                                              <p:pRg st="8" end="8"/>
                                            </p:txEl>
                                          </p:spTgt>
                                        </p:tgtEl>
                                        <p:attrNameLst>
                                          <p:attrName>style.visibility</p:attrName>
                                        </p:attrNameLst>
                                      </p:cBhvr>
                                      <p:to>
                                        <p:strVal val="visible"/>
                                      </p:to>
                                    </p:set>
                                    <p:anim calcmode="lin" valueType="num">
                                      <p:cBhvr additive="base">
                                        <p:cTn id="43" dur="500" fill="hold"/>
                                        <p:tgtEl>
                                          <p:spTgt spid="242691">
                                            <p:txEl>
                                              <p:pRg st="8" end="8"/>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242691">
                                            <p:txEl>
                                              <p:pRg st="8" end="8"/>
                                            </p:txEl>
                                          </p:spTgt>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42691">
                                            <p:txEl>
                                              <p:pRg st="9" end="9"/>
                                            </p:txEl>
                                          </p:spTgt>
                                        </p:tgtEl>
                                        <p:attrNameLst>
                                          <p:attrName>style.visibility</p:attrName>
                                        </p:attrNameLst>
                                      </p:cBhvr>
                                      <p:to>
                                        <p:strVal val="visible"/>
                                      </p:to>
                                    </p:set>
                                    <p:anim calcmode="lin" valueType="num">
                                      <p:cBhvr additive="base">
                                        <p:cTn id="47" dur="500" fill="hold"/>
                                        <p:tgtEl>
                                          <p:spTgt spid="242691">
                                            <p:txEl>
                                              <p:pRg st="9" end="9"/>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242691">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49" fill="hold" nodeType="clickPar">
                      <p:stCondLst>
                        <p:cond delay="indefinite"/>
                      </p:stCondLst>
                      <p:childTnLst>
                        <p:par>
                          <p:cTn id="50" fill="hold" nodeType="withGroup">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242691">
                                            <p:txEl>
                                              <p:pRg st="10" end="10"/>
                                            </p:txEl>
                                          </p:spTgt>
                                        </p:tgtEl>
                                        <p:attrNameLst>
                                          <p:attrName>style.visibility</p:attrName>
                                        </p:attrNameLst>
                                      </p:cBhvr>
                                      <p:to>
                                        <p:strVal val="visible"/>
                                      </p:to>
                                    </p:set>
                                    <p:anim calcmode="lin" valueType="num">
                                      <p:cBhvr additive="base">
                                        <p:cTn id="53" dur="500" fill="hold"/>
                                        <p:tgtEl>
                                          <p:spTgt spid="242691">
                                            <p:txEl>
                                              <p:pRg st="10" end="10"/>
                                            </p:txEl>
                                          </p:spTgt>
                                        </p:tgtEl>
                                        <p:attrNameLst>
                                          <p:attrName>ppt_x</p:attrName>
                                        </p:attrNameLst>
                                      </p:cBhvr>
                                      <p:tavLst>
                                        <p:tav tm="0">
                                          <p:val>
                                            <p:strVal val="0-#ppt_w/2"/>
                                          </p:val>
                                        </p:tav>
                                        <p:tav tm="100000">
                                          <p:val>
                                            <p:strVal val="#ppt_x"/>
                                          </p:val>
                                        </p:tav>
                                      </p:tavLst>
                                    </p:anim>
                                    <p:anim calcmode="lin" valueType="num">
                                      <p:cBhvr additive="base">
                                        <p:cTn id="54" dur="500" fill="hold"/>
                                        <p:tgtEl>
                                          <p:spTgt spid="242691">
                                            <p:txEl>
                                              <p:pRg st="10" end="10"/>
                                            </p:txEl>
                                          </p:spTgt>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242691">
                                            <p:txEl>
                                              <p:pRg st="11" end="11"/>
                                            </p:txEl>
                                          </p:spTgt>
                                        </p:tgtEl>
                                        <p:attrNameLst>
                                          <p:attrName>style.visibility</p:attrName>
                                        </p:attrNameLst>
                                      </p:cBhvr>
                                      <p:to>
                                        <p:strVal val="visible"/>
                                      </p:to>
                                    </p:set>
                                    <p:anim calcmode="lin" valueType="num">
                                      <p:cBhvr additive="base">
                                        <p:cTn id="57" dur="500" fill="hold"/>
                                        <p:tgtEl>
                                          <p:spTgt spid="242691">
                                            <p:txEl>
                                              <p:pRg st="11" end="11"/>
                                            </p:txEl>
                                          </p:spTgt>
                                        </p:tgtEl>
                                        <p:attrNameLst>
                                          <p:attrName>ppt_x</p:attrName>
                                        </p:attrNameLst>
                                      </p:cBhvr>
                                      <p:tavLst>
                                        <p:tav tm="0">
                                          <p:val>
                                            <p:strVal val="0-#ppt_w/2"/>
                                          </p:val>
                                        </p:tav>
                                        <p:tav tm="100000">
                                          <p:val>
                                            <p:strVal val="#ppt_x"/>
                                          </p:val>
                                        </p:tav>
                                      </p:tavLst>
                                    </p:anim>
                                    <p:anim calcmode="lin" valueType="num">
                                      <p:cBhvr additive="base">
                                        <p:cTn id="58" dur="500" fill="hold"/>
                                        <p:tgtEl>
                                          <p:spTgt spid="242691">
                                            <p:txEl>
                                              <p:pRg st="11" end="11"/>
                                            </p:txEl>
                                          </p:spTgt>
                                        </p:tgtEl>
                                        <p:attrNameLst>
                                          <p:attrName>ppt_y</p:attrName>
                                        </p:attrNameLst>
                                      </p:cBhvr>
                                      <p:tavLst>
                                        <p:tav tm="0">
                                          <p:val>
                                            <p:strVal val="#ppt_y"/>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2" presetClass="entr" presetSubtype="8" fill="hold" grpId="0" nodeType="clickEffect">
                                  <p:stCondLst>
                                    <p:cond delay="0"/>
                                  </p:stCondLst>
                                  <p:childTnLst>
                                    <p:set>
                                      <p:cBhvr>
                                        <p:cTn id="62" dur="1" fill="hold">
                                          <p:stCondLst>
                                            <p:cond delay="0"/>
                                          </p:stCondLst>
                                        </p:cTn>
                                        <p:tgtEl>
                                          <p:spTgt spid="242691">
                                            <p:txEl>
                                              <p:pRg st="12" end="12"/>
                                            </p:txEl>
                                          </p:spTgt>
                                        </p:tgtEl>
                                        <p:attrNameLst>
                                          <p:attrName>style.visibility</p:attrName>
                                        </p:attrNameLst>
                                      </p:cBhvr>
                                      <p:to>
                                        <p:strVal val="visible"/>
                                      </p:to>
                                    </p:set>
                                    <p:anim calcmode="lin" valueType="num">
                                      <p:cBhvr additive="base">
                                        <p:cTn id="63" dur="500" fill="hold"/>
                                        <p:tgtEl>
                                          <p:spTgt spid="242691">
                                            <p:txEl>
                                              <p:pRg st="12" end="12"/>
                                            </p:txEl>
                                          </p:spTgt>
                                        </p:tgtEl>
                                        <p:attrNameLst>
                                          <p:attrName>ppt_x</p:attrName>
                                        </p:attrNameLst>
                                      </p:cBhvr>
                                      <p:tavLst>
                                        <p:tav tm="0">
                                          <p:val>
                                            <p:strVal val="0-#ppt_w/2"/>
                                          </p:val>
                                        </p:tav>
                                        <p:tav tm="100000">
                                          <p:val>
                                            <p:strVal val="#ppt_x"/>
                                          </p:val>
                                        </p:tav>
                                      </p:tavLst>
                                    </p:anim>
                                    <p:anim calcmode="lin" valueType="num">
                                      <p:cBhvr additive="base">
                                        <p:cTn id="64" dur="500" fill="hold"/>
                                        <p:tgtEl>
                                          <p:spTgt spid="242691">
                                            <p:txEl>
                                              <p:pRg st="12" end="12"/>
                                            </p:txEl>
                                          </p:spTgt>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42691">
                                            <p:txEl>
                                              <p:pRg st="13" end="13"/>
                                            </p:txEl>
                                          </p:spTgt>
                                        </p:tgtEl>
                                        <p:attrNameLst>
                                          <p:attrName>style.visibility</p:attrName>
                                        </p:attrNameLst>
                                      </p:cBhvr>
                                      <p:to>
                                        <p:strVal val="visible"/>
                                      </p:to>
                                    </p:set>
                                    <p:anim calcmode="lin" valueType="num">
                                      <p:cBhvr additive="base">
                                        <p:cTn id="67" dur="500" fill="hold"/>
                                        <p:tgtEl>
                                          <p:spTgt spid="242691">
                                            <p:txEl>
                                              <p:pRg st="13" end="13"/>
                                            </p:txEl>
                                          </p:spTgt>
                                        </p:tgtEl>
                                        <p:attrNameLst>
                                          <p:attrName>ppt_x</p:attrName>
                                        </p:attrNameLst>
                                      </p:cBhvr>
                                      <p:tavLst>
                                        <p:tav tm="0">
                                          <p:val>
                                            <p:strVal val="0-#ppt_w/2"/>
                                          </p:val>
                                        </p:tav>
                                        <p:tav tm="100000">
                                          <p:val>
                                            <p:strVal val="#ppt_x"/>
                                          </p:val>
                                        </p:tav>
                                      </p:tavLst>
                                    </p:anim>
                                    <p:anim calcmode="lin" valueType="num">
                                      <p:cBhvr additive="base">
                                        <p:cTn id="68" dur="500" fill="hold"/>
                                        <p:tgtEl>
                                          <p:spTgt spid="242691">
                                            <p:txEl>
                                              <p:pRg st="13" end="13"/>
                                            </p:txEl>
                                          </p:spTgt>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42691">
                                            <p:txEl>
                                              <p:pRg st="14" end="14"/>
                                            </p:txEl>
                                          </p:spTgt>
                                        </p:tgtEl>
                                        <p:attrNameLst>
                                          <p:attrName>style.visibility</p:attrName>
                                        </p:attrNameLst>
                                      </p:cBhvr>
                                      <p:to>
                                        <p:strVal val="visible"/>
                                      </p:to>
                                    </p:set>
                                    <p:anim calcmode="lin" valueType="num">
                                      <p:cBhvr additive="base">
                                        <p:cTn id="71" dur="500" fill="hold"/>
                                        <p:tgtEl>
                                          <p:spTgt spid="242691">
                                            <p:txEl>
                                              <p:pRg st="14" end="14"/>
                                            </p:txEl>
                                          </p:spTgt>
                                        </p:tgtEl>
                                        <p:attrNameLst>
                                          <p:attrName>ppt_x</p:attrName>
                                        </p:attrNameLst>
                                      </p:cBhvr>
                                      <p:tavLst>
                                        <p:tav tm="0">
                                          <p:val>
                                            <p:strVal val="0-#ppt_w/2"/>
                                          </p:val>
                                        </p:tav>
                                        <p:tav tm="100000">
                                          <p:val>
                                            <p:strVal val="#ppt_x"/>
                                          </p:val>
                                        </p:tav>
                                      </p:tavLst>
                                    </p:anim>
                                    <p:anim calcmode="lin" valueType="num">
                                      <p:cBhvr additive="base">
                                        <p:cTn id="72" dur="500" fill="hold"/>
                                        <p:tgtEl>
                                          <p:spTgt spid="242691">
                                            <p:txEl>
                                              <p:pRg st="14" end="1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691" grpId="0" build="p"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p:cNvSpPr>
            <a:spLocks noGrp="1" noChangeArrowheads="1"/>
          </p:cNvSpPr>
          <p:nvPr>
            <p:ph type="title"/>
          </p:nvPr>
        </p:nvSpPr>
        <p:spPr/>
        <p:txBody>
          <a:bodyPr anchor="ctr"/>
          <a:lstStyle/>
          <a:p>
            <a:r>
              <a:rPr lang="en-US" altLang="en-US"/>
              <a:t>Problem Model Is Identical</a:t>
            </a:r>
          </a:p>
        </p:txBody>
      </p:sp>
      <p:sp>
        <p:nvSpPr>
          <p:cNvPr id="73734" name="Slide Number Placeholder 3"/>
          <p:cNvSpPr>
            <a:spLocks noGrp="1"/>
          </p:cNvSpPr>
          <p:nvPr>
            <p:ph type="sldNum" sz="quarter" idx="10"/>
          </p:nvPr>
        </p:nvSpPr>
        <p:spPr>
          <a:noFill/>
          <a:ln>
            <a:miter lim="800000"/>
            <a:headEnd/>
            <a:tailEnd/>
          </a:ln>
        </p:spPr>
        <p:txBody>
          <a:bodyPr/>
          <a:lstStyle/>
          <a:p>
            <a:fld id="{66CC1EE8-4636-41B0-A62F-7C4C1D9312BB}" type="slidenum">
              <a:rPr lang="en-US" smtClean="0">
                <a:ea typeface="ＭＳ Ｐゴシック" pitchFamily="34" charset="-128"/>
              </a:rPr>
              <a:pPr/>
              <a:t>22</a:t>
            </a:fld>
            <a:endParaRPr lang="en-US">
              <a:ea typeface="ＭＳ Ｐゴシック" pitchFamily="34" charset="-128"/>
            </a:endParaRPr>
          </a:p>
        </p:txBody>
      </p:sp>
      <p:sp>
        <p:nvSpPr>
          <p:cNvPr id="73730" name="Rectangle 3"/>
          <p:cNvSpPr>
            <a:spLocks noGrp="1" noChangeArrowheads="1"/>
          </p:cNvSpPr>
          <p:nvPr>
            <p:ph type="body" idx="4294967295"/>
          </p:nvPr>
        </p:nvSpPr>
        <p:spPr>
          <a:xfrm>
            <a:off x="1494752" y="991838"/>
            <a:ext cx="4114800" cy="4500562"/>
          </a:xfrm>
        </p:spPr>
        <p:txBody>
          <a:bodyPr/>
          <a:lstStyle/>
          <a:p>
            <a:pPr>
              <a:spcBef>
                <a:spcPct val="0"/>
              </a:spcBef>
              <a:buFont typeface="Wingdings" pitchFamily="2" charset="2"/>
              <a:buNone/>
            </a:pPr>
            <a:r>
              <a:rPr lang="en-US" altLang="en-US" dirty="0" err="1">
                <a:solidFill>
                  <a:srgbClr val="CC0000"/>
                </a:solidFill>
                <a:latin typeface="Courier New" pitchFamily="49" charset="0"/>
              </a:rPr>
              <a:t>setof</a:t>
            </a:r>
            <a:r>
              <a:rPr lang="en-US" altLang="en-US" dirty="0">
                <a:solidFill>
                  <a:srgbClr val="CC0000"/>
                </a:solidFill>
                <a:latin typeface="Courier New" pitchFamily="49" charset="0"/>
              </a:rPr>
              <a:t>(string)</a:t>
            </a:r>
            <a:r>
              <a:rPr lang="en-US" altLang="en-US" dirty="0">
                <a:latin typeface="Courier New" pitchFamily="49" charset="0"/>
              </a:rPr>
              <a:t> Products = ...;</a:t>
            </a:r>
          </a:p>
          <a:p>
            <a:pPr>
              <a:spcBef>
                <a:spcPct val="0"/>
              </a:spcBef>
              <a:buFont typeface="Wingdings" pitchFamily="2" charset="2"/>
              <a:buNone/>
            </a:pPr>
            <a:r>
              <a:rPr lang="en-US" altLang="en-US" dirty="0" err="1">
                <a:solidFill>
                  <a:srgbClr val="CC0000"/>
                </a:solidFill>
                <a:latin typeface="Courier New" pitchFamily="49" charset="0"/>
              </a:rPr>
              <a:t>setof</a:t>
            </a:r>
            <a:r>
              <a:rPr lang="en-US" altLang="en-US" dirty="0">
                <a:solidFill>
                  <a:srgbClr val="CC0000"/>
                </a:solidFill>
                <a:latin typeface="Courier New" pitchFamily="49" charset="0"/>
              </a:rPr>
              <a:t>(string)</a:t>
            </a:r>
            <a:r>
              <a:rPr lang="en-US" altLang="en-US" dirty="0">
                <a:latin typeface="Courier New" pitchFamily="49" charset="0"/>
              </a:rPr>
              <a:t> Resources = ...;</a:t>
            </a:r>
          </a:p>
          <a:p>
            <a:pPr>
              <a:spcBef>
                <a:spcPct val="0"/>
              </a:spcBef>
              <a:buFont typeface="Wingdings" pitchFamily="2" charset="2"/>
              <a:buNone/>
            </a:pPr>
            <a:endParaRPr lang="en-US" altLang="en-US" dirty="0">
              <a:latin typeface="Courier New" pitchFamily="49" charset="0"/>
            </a:endParaRPr>
          </a:p>
          <a:p>
            <a:pPr>
              <a:spcBef>
                <a:spcPct val="0"/>
              </a:spcBef>
              <a:buFont typeface="Wingdings" pitchFamily="2" charset="2"/>
              <a:buNone/>
            </a:pPr>
            <a:r>
              <a:rPr lang="en-US" altLang="en-US" dirty="0">
                <a:solidFill>
                  <a:srgbClr val="CC0000"/>
                </a:solidFill>
                <a:latin typeface="Courier New" pitchFamily="49" charset="0"/>
              </a:rPr>
              <a:t>float</a:t>
            </a:r>
            <a:r>
              <a:rPr lang="en-US" altLang="en-US" dirty="0">
                <a:latin typeface="Courier New" pitchFamily="49" charset="0"/>
              </a:rPr>
              <a:t> consumption[Products][Resources] = ...;</a:t>
            </a:r>
          </a:p>
          <a:p>
            <a:pPr>
              <a:spcBef>
                <a:spcPct val="0"/>
              </a:spcBef>
              <a:buFont typeface="Wingdings" pitchFamily="2" charset="2"/>
              <a:buNone/>
            </a:pPr>
            <a:r>
              <a:rPr lang="en-US" altLang="en-US" dirty="0">
                <a:solidFill>
                  <a:srgbClr val="CC0000"/>
                </a:solidFill>
                <a:latin typeface="Courier New" pitchFamily="49" charset="0"/>
              </a:rPr>
              <a:t>float</a:t>
            </a:r>
            <a:r>
              <a:rPr lang="en-US" altLang="en-US" dirty="0">
                <a:latin typeface="Courier New" pitchFamily="49" charset="0"/>
              </a:rPr>
              <a:t> capacity[Resources] = ...;</a:t>
            </a:r>
          </a:p>
          <a:p>
            <a:pPr>
              <a:spcBef>
                <a:spcPct val="0"/>
              </a:spcBef>
              <a:buFont typeface="Wingdings" pitchFamily="2" charset="2"/>
              <a:buNone/>
            </a:pPr>
            <a:r>
              <a:rPr lang="en-US" altLang="en-US" dirty="0">
                <a:solidFill>
                  <a:srgbClr val="CC0000"/>
                </a:solidFill>
                <a:latin typeface="Courier New" pitchFamily="49" charset="0"/>
              </a:rPr>
              <a:t>float</a:t>
            </a:r>
            <a:r>
              <a:rPr lang="en-US" altLang="en-US" dirty="0">
                <a:latin typeface="Courier New" pitchFamily="49" charset="0"/>
              </a:rPr>
              <a:t> demand[Products] = ...;</a:t>
            </a:r>
          </a:p>
          <a:p>
            <a:pPr>
              <a:spcBef>
                <a:spcPct val="0"/>
              </a:spcBef>
              <a:buFont typeface="Wingdings" pitchFamily="2" charset="2"/>
              <a:buNone/>
            </a:pPr>
            <a:r>
              <a:rPr lang="en-US" altLang="en-US" dirty="0">
                <a:solidFill>
                  <a:srgbClr val="CC0000"/>
                </a:solidFill>
                <a:latin typeface="Courier New" pitchFamily="49" charset="0"/>
              </a:rPr>
              <a:t>float</a:t>
            </a:r>
            <a:r>
              <a:rPr lang="en-US" altLang="en-US" dirty="0">
                <a:latin typeface="Courier New" pitchFamily="49" charset="0"/>
              </a:rPr>
              <a:t> </a:t>
            </a:r>
            <a:r>
              <a:rPr lang="en-US" altLang="en-US" dirty="0" err="1">
                <a:latin typeface="Courier New" pitchFamily="49" charset="0"/>
              </a:rPr>
              <a:t>insideCost</a:t>
            </a:r>
            <a:r>
              <a:rPr lang="en-US" altLang="en-US" dirty="0">
                <a:latin typeface="Courier New" pitchFamily="49" charset="0"/>
              </a:rPr>
              <a:t>[Products] = ...;</a:t>
            </a:r>
          </a:p>
          <a:p>
            <a:pPr>
              <a:spcBef>
                <a:spcPct val="0"/>
              </a:spcBef>
              <a:buFont typeface="Wingdings" pitchFamily="2" charset="2"/>
              <a:buNone/>
            </a:pPr>
            <a:r>
              <a:rPr lang="en-US" altLang="en-US" dirty="0">
                <a:solidFill>
                  <a:srgbClr val="CC0000"/>
                </a:solidFill>
                <a:latin typeface="Courier New" pitchFamily="49" charset="0"/>
              </a:rPr>
              <a:t>float</a:t>
            </a:r>
            <a:r>
              <a:rPr lang="en-US" altLang="en-US" dirty="0">
                <a:latin typeface="Courier New" pitchFamily="49" charset="0"/>
              </a:rPr>
              <a:t> </a:t>
            </a:r>
            <a:r>
              <a:rPr lang="en-US" altLang="en-US" dirty="0" err="1">
                <a:latin typeface="Courier New" pitchFamily="49" charset="0"/>
              </a:rPr>
              <a:t>outsideCost</a:t>
            </a:r>
            <a:r>
              <a:rPr lang="en-US" altLang="en-US" dirty="0">
                <a:latin typeface="Courier New" pitchFamily="49" charset="0"/>
              </a:rPr>
              <a:t>[Products]  = ...;</a:t>
            </a:r>
          </a:p>
          <a:p>
            <a:pPr>
              <a:spcBef>
                <a:spcPct val="0"/>
              </a:spcBef>
              <a:buFont typeface="Wingdings" pitchFamily="2" charset="2"/>
              <a:buNone/>
            </a:pPr>
            <a:endParaRPr lang="en-US" altLang="en-US" dirty="0">
              <a:latin typeface="Courier New" pitchFamily="49" charset="0"/>
            </a:endParaRPr>
          </a:p>
          <a:p>
            <a:pPr>
              <a:spcBef>
                <a:spcPct val="0"/>
              </a:spcBef>
              <a:buFont typeface="Wingdings" pitchFamily="2" charset="2"/>
              <a:buNone/>
            </a:pPr>
            <a:r>
              <a:rPr lang="en-US" altLang="en-US" dirty="0" err="1">
                <a:solidFill>
                  <a:srgbClr val="CC0000"/>
                </a:solidFill>
                <a:latin typeface="Courier New" pitchFamily="49" charset="0"/>
              </a:rPr>
              <a:t>dvar</a:t>
            </a:r>
            <a:r>
              <a:rPr lang="en-US" altLang="en-US" dirty="0">
                <a:latin typeface="Courier New" pitchFamily="49" charset="0"/>
              </a:rPr>
              <a:t> </a:t>
            </a:r>
            <a:r>
              <a:rPr lang="en-US" altLang="en-US" dirty="0">
                <a:solidFill>
                  <a:srgbClr val="CC0000"/>
                </a:solidFill>
                <a:latin typeface="Courier New" pitchFamily="49" charset="0"/>
              </a:rPr>
              <a:t>float+</a:t>
            </a:r>
            <a:r>
              <a:rPr lang="en-US" altLang="en-US" dirty="0">
                <a:latin typeface="Courier New" pitchFamily="49" charset="0"/>
              </a:rPr>
              <a:t> inside[Products];</a:t>
            </a:r>
          </a:p>
          <a:p>
            <a:pPr>
              <a:spcBef>
                <a:spcPct val="0"/>
              </a:spcBef>
              <a:buFont typeface="Wingdings" pitchFamily="2" charset="2"/>
              <a:buNone/>
            </a:pPr>
            <a:r>
              <a:rPr lang="en-US" altLang="en-US" dirty="0" err="1">
                <a:solidFill>
                  <a:srgbClr val="CC0000"/>
                </a:solidFill>
                <a:latin typeface="Courier New" pitchFamily="49" charset="0"/>
              </a:rPr>
              <a:t>dvar</a:t>
            </a:r>
            <a:r>
              <a:rPr lang="en-US" altLang="en-US" dirty="0">
                <a:latin typeface="Courier New" pitchFamily="49" charset="0"/>
              </a:rPr>
              <a:t> </a:t>
            </a:r>
            <a:r>
              <a:rPr lang="en-US" altLang="en-US" dirty="0">
                <a:solidFill>
                  <a:srgbClr val="CC0000"/>
                </a:solidFill>
                <a:latin typeface="Courier New" pitchFamily="49" charset="0"/>
              </a:rPr>
              <a:t>float+</a:t>
            </a:r>
            <a:r>
              <a:rPr lang="en-US" altLang="en-US" dirty="0">
                <a:latin typeface="Courier New" pitchFamily="49" charset="0"/>
              </a:rPr>
              <a:t> outside[Products];</a:t>
            </a:r>
          </a:p>
          <a:p>
            <a:pPr>
              <a:spcBef>
                <a:spcPct val="0"/>
              </a:spcBef>
              <a:buFont typeface="Wingdings" pitchFamily="2" charset="2"/>
              <a:buNone/>
            </a:pPr>
            <a:endParaRPr lang="en-US" altLang="en-US" dirty="0">
              <a:latin typeface="Courier New" pitchFamily="49" charset="0"/>
            </a:endParaRPr>
          </a:p>
        </p:txBody>
      </p:sp>
      <p:grpSp>
        <p:nvGrpSpPr>
          <p:cNvPr id="2" name="Group 4"/>
          <p:cNvGrpSpPr>
            <a:grpSpLocks/>
          </p:cNvGrpSpPr>
          <p:nvPr/>
        </p:nvGrpSpPr>
        <p:grpSpPr bwMode="auto">
          <a:xfrm>
            <a:off x="1314450" y="966787"/>
            <a:ext cx="6304360" cy="1890713"/>
            <a:chOff x="336" y="1052"/>
            <a:chExt cx="5295" cy="1588"/>
          </a:xfrm>
        </p:grpSpPr>
        <p:sp>
          <p:nvSpPr>
            <p:cNvPr id="73738" name="Freeform 5"/>
            <p:cNvSpPr>
              <a:spLocks/>
            </p:cNvSpPr>
            <p:nvPr/>
          </p:nvSpPr>
          <p:spPr bwMode="auto">
            <a:xfrm>
              <a:off x="336" y="1052"/>
              <a:ext cx="4734" cy="1588"/>
            </a:xfrm>
            <a:custGeom>
              <a:avLst/>
              <a:gdLst>
                <a:gd name="T0" fmla="*/ 0 w 4591"/>
                <a:gd name="T1" fmla="*/ 1 h 1635"/>
                <a:gd name="T2" fmla="*/ 4342 w 4591"/>
                <a:gd name="T3" fmla="*/ 0 h 1635"/>
                <a:gd name="T4" fmla="*/ 4342 w 4591"/>
                <a:gd name="T5" fmla="*/ 0 h 1635"/>
                <a:gd name="T6" fmla="*/ 5691 w 4591"/>
                <a:gd name="T7" fmla="*/ 532 h 1635"/>
                <a:gd name="T8" fmla="*/ 4867 w 4591"/>
                <a:gd name="T9" fmla="*/ 1333 h 1635"/>
                <a:gd name="T10" fmla="*/ 0 w 4591"/>
                <a:gd name="T11" fmla="*/ 1331 h 1635"/>
                <a:gd name="T12" fmla="*/ 0 w 4591"/>
                <a:gd name="T13" fmla="*/ 1 h 1635"/>
                <a:gd name="T14" fmla="*/ 0 60000 65536"/>
                <a:gd name="T15" fmla="*/ 0 60000 65536"/>
                <a:gd name="T16" fmla="*/ 0 60000 65536"/>
                <a:gd name="T17" fmla="*/ 0 60000 65536"/>
                <a:gd name="T18" fmla="*/ 0 60000 65536"/>
                <a:gd name="T19" fmla="*/ 0 60000 65536"/>
                <a:gd name="T20" fmla="*/ 0 60000 65536"/>
                <a:gd name="T21" fmla="*/ 0 w 4591"/>
                <a:gd name="T22" fmla="*/ 0 h 1635"/>
                <a:gd name="T23" fmla="*/ 4591 w 4591"/>
                <a:gd name="T24" fmla="*/ 1635 h 163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591" h="1635">
                  <a:moveTo>
                    <a:pt x="0" y="1"/>
                  </a:moveTo>
                  <a:lnTo>
                    <a:pt x="3503" y="0"/>
                  </a:lnTo>
                  <a:lnTo>
                    <a:pt x="4591" y="653"/>
                  </a:lnTo>
                  <a:lnTo>
                    <a:pt x="3927" y="1635"/>
                  </a:lnTo>
                  <a:lnTo>
                    <a:pt x="0" y="1633"/>
                  </a:lnTo>
                  <a:lnTo>
                    <a:pt x="0" y="1"/>
                  </a:lnTo>
                  <a:close/>
                </a:path>
              </a:pathLst>
            </a:custGeom>
            <a:noFill/>
            <a:ln w="12700">
              <a:solidFill>
                <a:schemeClr val="tx2"/>
              </a:solidFill>
              <a:round/>
              <a:headEnd type="none" w="sm" len="sm"/>
              <a:tailEnd type="none" w="sm" len="sm"/>
            </a:ln>
          </p:spPr>
          <p:txBody>
            <a:bodyPr wrap="none" anchor="ctr"/>
            <a:lstStyle/>
            <a:p>
              <a:endParaRPr lang="en-US" sz="1013"/>
            </a:p>
          </p:txBody>
        </p:sp>
        <p:sp>
          <p:nvSpPr>
            <p:cNvPr id="73739" name="Rectangle 6"/>
            <p:cNvSpPr>
              <a:spLocks noChangeArrowheads="1"/>
            </p:cNvSpPr>
            <p:nvPr/>
          </p:nvSpPr>
          <p:spPr bwMode="auto">
            <a:xfrm>
              <a:off x="4896" y="2064"/>
              <a:ext cx="735" cy="336"/>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eaLnBrk="0" hangingPunct="0"/>
              <a:r>
                <a:rPr lang="en-US" altLang="en-US" sz="1800"/>
                <a:t>Data</a:t>
              </a:r>
            </a:p>
          </p:txBody>
        </p:sp>
        <p:cxnSp>
          <p:nvCxnSpPr>
            <p:cNvPr id="73740" name="AutoShape 7"/>
            <p:cNvCxnSpPr>
              <a:cxnSpLocks noChangeShapeType="1"/>
              <a:stCxn id="73738" idx="3"/>
              <a:endCxn id="73739" idx="0"/>
            </p:cNvCxnSpPr>
            <p:nvPr/>
          </p:nvCxnSpPr>
          <p:spPr bwMode="auto">
            <a:xfrm>
              <a:off x="5070" y="1686"/>
              <a:ext cx="194" cy="378"/>
            </a:xfrm>
            <a:prstGeom prst="straightConnector1">
              <a:avLst/>
            </a:prstGeom>
            <a:noFill/>
            <a:ln w="12700">
              <a:solidFill>
                <a:schemeClr val="tx2"/>
              </a:solidFill>
              <a:round/>
              <a:headEnd type="none" w="sm" len="sm"/>
              <a:tailEnd type="none" w="sm" len="sm"/>
            </a:ln>
          </p:spPr>
        </p:cxnSp>
      </p:grpSp>
      <p:grpSp>
        <p:nvGrpSpPr>
          <p:cNvPr id="3" name="Group 8"/>
          <p:cNvGrpSpPr>
            <a:grpSpLocks/>
          </p:cNvGrpSpPr>
          <p:nvPr/>
        </p:nvGrpSpPr>
        <p:grpSpPr bwMode="auto">
          <a:xfrm>
            <a:off x="1314450" y="2857500"/>
            <a:ext cx="5543550" cy="971550"/>
            <a:chOff x="672" y="2784"/>
            <a:chExt cx="4416" cy="672"/>
          </a:xfrm>
        </p:grpSpPr>
        <p:sp>
          <p:nvSpPr>
            <p:cNvPr id="73735" name="Freeform 9"/>
            <p:cNvSpPr>
              <a:spLocks/>
            </p:cNvSpPr>
            <p:nvPr/>
          </p:nvSpPr>
          <p:spPr bwMode="auto">
            <a:xfrm>
              <a:off x="672" y="2784"/>
              <a:ext cx="3168" cy="480"/>
            </a:xfrm>
            <a:custGeom>
              <a:avLst/>
              <a:gdLst>
                <a:gd name="T0" fmla="*/ 0 w 4224"/>
                <a:gd name="T1" fmla="*/ 0 h 576"/>
                <a:gd name="T2" fmla="*/ 563 w 4224"/>
                <a:gd name="T3" fmla="*/ 0 h 576"/>
                <a:gd name="T4" fmla="*/ 487 w 4224"/>
                <a:gd name="T5" fmla="*/ 160 h 576"/>
                <a:gd name="T6" fmla="*/ 0 w 4224"/>
                <a:gd name="T7" fmla="*/ 160 h 576"/>
                <a:gd name="T8" fmla="*/ 0 w 4224"/>
                <a:gd name="T9" fmla="*/ 0 h 576"/>
                <a:gd name="T10" fmla="*/ 0 60000 65536"/>
                <a:gd name="T11" fmla="*/ 0 60000 65536"/>
                <a:gd name="T12" fmla="*/ 0 60000 65536"/>
                <a:gd name="T13" fmla="*/ 0 60000 65536"/>
                <a:gd name="T14" fmla="*/ 0 60000 65536"/>
                <a:gd name="T15" fmla="*/ 0 w 4224"/>
                <a:gd name="T16" fmla="*/ 0 h 576"/>
                <a:gd name="T17" fmla="*/ 4224 w 4224"/>
                <a:gd name="T18" fmla="*/ 576 h 576"/>
              </a:gdLst>
              <a:ahLst/>
              <a:cxnLst>
                <a:cxn ang="T10">
                  <a:pos x="T0" y="T1"/>
                </a:cxn>
                <a:cxn ang="T11">
                  <a:pos x="T2" y="T3"/>
                </a:cxn>
                <a:cxn ang="T12">
                  <a:pos x="T4" y="T5"/>
                </a:cxn>
                <a:cxn ang="T13">
                  <a:pos x="T6" y="T7"/>
                </a:cxn>
                <a:cxn ang="T14">
                  <a:pos x="T8" y="T9"/>
                </a:cxn>
              </a:cxnLst>
              <a:rect l="T15" t="T16" r="T17" b="T18"/>
              <a:pathLst>
                <a:path w="4224" h="576">
                  <a:moveTo>
                    <a:pt x="0" y="0"/>
                  </a:moveTo>
                  <a:lnTo>
                    <a:pt x="4224" y="0"/>
                  </a:lnTo>
                  <a:lnTo>
                    <a:pt x="3648" y="576"/>
                  </a:lnTo>
                  <a:lnTo>
                    <a:pt x="0" y="576"/>
                  </a:lnTo>
                  <a:lnTo>
                    <a:pt x="0" y="0"/>
                  </a:lnTo>
                  <a:close/>
                </a:path>
              </a:pathLst>
            </a:custGeom>
            <a:noFill/>
            <a:ln w="12700">
              <a:solidFill>
                <a:schemeClr val="tx2"/>
              </a:solidFill>
              <a:round/>
              <a:headEnd type="none" w="sm" len="sm"/>
              <a:tailEnd type="none" w="sm" len="sm"/>
            </a:ln>
          </p:spPr>
          <p:txBody>
            <a:bodyPr wrap="none" anchor="ctr"/>
            <a:lstStyle/>
            <a:p>
              <a:endParaRPr lang="en-US" sz="1013"/>
            </a:p>
          </p:txBody>
        </p:sp>
        <p:sp>
          <p:nvSpPr>
            <p:cNvPr id="73736" name="Rectangle 10"/>
            <p:cNvSpPr>
              <a:spLocks noChangeArrowheads="1"/>
            </p:cNvSpPr>
            <p:nvPr/>
          </p:nvSpPr>
          <p:spPr bwMode="auto">
            <a:xfrm>
              <a:off x="4176" y="2880"/>
              <a:ext cx="912" cy="576"/>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eaLnBrk="0" hangingPunct="0"/>
              <a:r>
                <a:rPr lang="en-US" altLang="en-US" sz="1800"/>
                <a:t>Decision</a:t>
              </a:r>
            </a:p>
            <a:p>
              <a:pPr algn="ctr" eaLnBrk="0" hangingPunct="0"/>
              <a:r>
                <a:rPr lang="en-US" altLang="en-US" sz="1800"/>
                <a:t>Variables</a:t>
              </a:r>
            </a:p>
          </p:txBody>
        </p:sp>
        <p:cxnSp>
          <p:nvCxnSpPr>
            <p:cNvPr id="73737" name="AutoShape 11"/>
            <p:cNvCxnSpPr>
              <a:cxnSpLocks noChangeShapeType="1"/>
              <a:stCxn id="73736" idx="1"/>
              <a:endCxn id="73735" idx="1"/>
            </p:cNvCxnSpPr>
            <p:nvPr/>
          </p:nvCxnSpPr>
          <p:spPr bwMode="auto">
            <a:xfrm flipH="1" flipV="1">
              <a:off x="3840" y="2784"/>
              <a:ext cx="336" cy="384"/>
            </a:xfrm>
            <a:prstGeom prst="straightConnector1">
              <a:avLst/>
            </a:prstGeom>
            <a:noFill/>
            <a:ln w="12700">
              <a:solidFill>
                <a:schemeClr val="tx2"/>
              </a:solidFill>
              <a:round/>
              <a:headEnd type="none" w="sm" len="sm"/>
              <a:tailEnd type="none" w="sm" len="sm"/>
            </a:ln>
          </p:spPr>
        </p:cxnSp>
      </p:grpSp>
      <p:sp>
        <p:nvSpPr>
          <p:cNvPr id="244749" name="Text Box 13"/>
          <p:cNvSpPr txBox="1">
            <a:spLocks noChangeArrowheads="1"/>
          </p:cNvSpPr>
          <p:nvPr/>
        </p:nvSpPr>
        <p:spPr bwMode="auto">
          <a:xfrm>
            <a:off x="1543050" y="3943350"/>
            <a:ext cx="5429250" cy="300082"/>
          </a:xfrm>
          <a:prstGeom prst="rect">
            <a:avLst/>
          </a:prstGeom>
          <a:noFill/>
          <a:ln w="9525">
            <a:noFill/>
            <a:miter lim="800000"/>
            <a:headEnd/>
            <a:tailEnd/>
          </a:ln>
        </p:spPr>
        <p:txBody>
          <a:bodyPr>
            <a:spAutoFit/>
          </a:bodyPr>
          <a:lstStyle/>
          <a:p>
            <a:pPr eaLnBrk="0" hangingPunct="0">
              <a:spcBef>
                <a:spcPct val="50000"/>
              </a:spcBef>
            </a:pPr>
            <a:r>
              <a:rPr lang="en-US" altLang="en-US" dirty="0">
                <a:solidFill>
                  <a:schemeClr val="bg2"/>
                </a:solidFill>
              </a:rPr>
              <a:t>Decisions can be fractional values</a:t>
            </a:r>
          </a:p>
        </p:txBody>
      </p:sp>
    </p:spTree>
    <p:extLst>
      <p:ext uri="{BB962C8B-B14F-4D97-AF65-F5344CB8AC3E}">
        <p14:creationId xmlns:p14="http://schemas.microsoft.com/office/powerpoint/2010/main" val="1015284594"/>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17" presetClass="entr" presetSubtype="2"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ppt_x</p:attrName>
                                        </p:attrNameLst>
                                      </p:cBhvr>
                                      <p:tavLst>
                                        <p:tav tm="0">
                                          <p:val>
                                            <p:strVal val="#ppt_x+#ppt_w/2"/>
                                          </p:val>
                                        </p:tav>
                                        <p:tav tm="100000">
                                          <p:val>
                                            <p:strVal val="#ppt_x"/>
                                          </p:val>
                                        </p:tav>
                                      </p:tavLst>
                                    </p:anim>
                                    <p:anim calcmode="lin" valueType="num">
                                      <p:cBhvr>
                                        <p:cTn id="16" dur="500" fill="hold"/>
                                        <p:tgtEl>
                                          <p:spTgt spid="3"/>
                                        </p:tgtEl>
                                        <p:attrNameLst>
                                          <p:attrName>ppt_y</p:attrName>
                                        </p:attrNameLst>
                                      </p:cBhvr>
                                      <p:tavLst>
                                        <p:tav tm="0">
                                          <p:val>
                                            <p:strVal val="#ppt_y"/>
                                          </p:val>
                                        </p:tav>
                                        <p:tav tm="100000">
                                          <p:val>
                                            <p:strVal val="#ppt_y"/>
                                          </p:val>
                                        </p:tav>
                                      </p:tavLst>
                                    </p:anim>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strVal val="#ppt_h"/>
                                          </p:val>
                                        </p:tav>
                                        <p:tav tm="100000">
                                          <p:val>
                                            <p:strVal val="#ppt_h"/>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44749"/>
                                        </p:tgtEl>
                                        <p:attrNameLst>
                                          <p:attrName>style.visibility</p:attrName>
                                        </p:attrNameLst>
                                      </p:cBhvr>
                                      <p:to>
                                        <p:strVal val="visible"/>
                                      </p:to>
                                    </p:set>
                                    <p:anim calcmode="lin" valueType="num">
                                      <p:cBhvr additive="base">
                                        <p:cTn id="21" dur="500" fill="hold"/>
                                        <p:tgtEl>
                                          <p:spTgt spid="244749"/>
                                        </p:tgtEl>
                                        <p:attrNameLst>
                                          <p:attrName>ppt_x</p:attrName>
                                        </p:attrNameLst>
                                      </p:cBhvr>
                                      <p:tavLst>
                                        <p:tav tm="0">
                                          <p:val>
                                            <p:strVal val="#ppt_x"/>
                                          </p:val>
                                        </p:tav>
                                        <p:tav tm="100000">
                                          <p:val>
                                            <p:strVal val="#ppt_x"/>
                                          </p:val>
                                        </p:tav>
                                      </p:tavLst>
                                    </p:anim>
                                    <p:anim calcmode="lin" valueType="num">
                                      <p:cBhvr additive="base">
                                        <p:cTn id="22" dur="500" fill="hold"/>
                                        <p:tgtEl>
                                          <p:spTgt spid="2447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74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2"/>
          <p:cNvSpPr>
            <a:spLocks noGrp="1" noChangeArrowheads="1"/>
          </p:cNvSpPr>
          <p:nvPr>
            <p:ph type="title"/>
          </p:nvPr>
        </p:nvSpPr>
        <p:spPr/>
        <p:txBody>
          <a:bodyPr anchor="ctr"/>
          <a:lstStyle/>
          <a:p>
            <a:r>
              <a:rPr lang="en-US" altLang="en-US"/>
              <a:t>Problem Model Is Identical (2)</a:t>
            </a:r>
          </a:p>
        </p:txBody>
      </p:sp>
      <p:sp>
        <p:nvSpPr>
          <p:cNvPr id="75782" name="Slide Number Placeholder 3"/>
          <p:cNvSpPr>
            <a:spLocks noGrp="1"/>
          </p:cNvSpPr>
          <p:nvPr>
            <p:ph type="sldNum" sz="quarter" idx="10"/>
          </p:nvPr>
        </p:nvSpPr>
        <p:spPr>
          <a:noFill/>
          <a:ln>
            <a:miter lim="800000"/>
            <a:headEnd/>
            <a:tailEnd/>
          </a:ln>
        </p:spPr>
        <p:txBody>
          <a:bodyPr/>
          <a:lstStyle/>
          <a:p>
            <a:fld id="{B6864567-6D93-4CA3-82D4-A99E980D1300}" type="slidenum">
              <a:rPr lang="en-US" smtClean="0">
                <a:ea typeface="ＭＳ Ｐゴシック" pitchFamily="34" charset="-128"/>
              </a:rPr>
              <a:pPr/>
              <a:t>23</a:t>
            </a:fld>
            <a:endParaRPr lang="en-US">
              <a:ea typeface="ＭＳ Ｐゴシック" pitchFamily="34" charset="-128"/>
            </a:endParaRPr>
          </a:p>
        </p:txBody>
      </p:sp>
      <p:sp>
        <p:nvSpPr>
          <p:cNvPr id="75778" name="Rectangle 3"/>
          <p:cNvSpPr>
            <a:spLocks noGrp="1" noChangeArrowheads="1"/>
          </p:cNvSpPr>
          <p:nvPr>
            <p:ph type="body" idx="4294967295"/>
          </p:nvPr>
        </p:nvSpPr>
        <p:spPr>
          <a:xfrm>
            <a:off x="1515687" y="1085850"/>
            <a:ext cx="4114800" cy="4500562"/>
          </a:xfrm>
        </p:spPr>
        <p:txBody>
          <a:bodyPr/>
          <a:lstStyle/>
          <a:p>
            <a:pPr>
              <a:spcBef>
                <a:spcPct val="0"/>
              </a:spcBef>
              <a:buFont typeface="Wingdings" pitchFamily="2" charset="2"/>
              <a:buNone/>
            </a:pPr>
            <a:r>
              <a:rPr lang="en-US" altLang="en-US" dirty="0">
                <a:solidFill>
                  <a:srgbClr val="CC0000"/>
                </a:solidFill>
                <a:latin typeface="Courier New" pitchFamily="49" charset="0"/>
              </a:rPr>
              <a:t>minimize</a:t>
            </a:r>
            <a:endParaRPr lang="en-US" altLang="en-US" dirty="0">
              <a:latin typeface="Courier New" pitchFamily="49" charset="0"/>
            </a:endParaRPr>
          </a:p>
          <a:p>
            <a:pPr>
              <a:spcBef>
                <a:spcPct val="0"/>
              </a:spcBef>
              <a:buFont typeface="Wingdings" pitchFamily="2" charset="2"/>
              <a:buNone/>
            </a:pPr>
            <a:r>
              <a:rPr lang="en-US" altLang="en-US" dirty="0">
                <a:latin typeface="Courier New" pitchFamily="49" charset="0"/>
              </a:rPr>
              <a:t>   </a:t>
            </a:r>
            <a:r>
              <a:rPr lang="en-US" altLang="en-US" dirty="0">
                <a:solidFill>
                  <a:srgbClr val="CC0000"/>
                </a:solidFill>
                <a:latin typeface="Courier New" pitchFamily="49" charset="0"/>
              </a:rPr>
              <a:t>sum</a:t>
            </a:r>
            <a:r>
              <a:rPr lang="en-US" altLang="en-US" dirty="0">
                <a:latin typeface="Courier New" pitchFamily="49" charset="0"/>
              </a:rPr>
              <a:t>(p </a:t>
            </a:r>
            <a:r>
              <a:rPr lang="en-US" altLang="en-US" dirty="0">
                <a:solidFill>
                  <a:srgbClr val="CC0000"/>
                </a:solidFill>
                <a:latin typeface="Courier New" pitchFamily="49" charset="0"/>
              </a:rPr>
              <a:t>in</a:t>
            </a:r>
            <a:r>
              <a:rPr lang="en-US" altLang="en-US" dirty="0">
                <a:latin typeface="Courier New" pitchFamily="49" charset="0"/>
              </a:rPr>
              <a:t> Products) </a:t>
            </a:r>
          </a:p>
          <a:p>
            <a:pPr>
              <a:spcBef>
                <a:spcPct val="0"/>
              </a:spcBef>
              <a:buFont typeface="Wingdings" pitchFamily="2" charset="2"/>
              <a:buNone/>
            </a:pPr>
            <a:r>
              <a:rPr lang="en-US" altLang="en-US" dirty="0">
                <a:latin typeface="Courier New" pitchFamily="49" charset="0"/>
              </a:rPr>
              <a:t>      (</a:t>
            </a:r>
            <a:r>
              <a:rPr lang="en-US" altLang="en-US" dirty="0" err="1">
                <a:latin typeface="Courier New" pitchFamily="49" charset="0"/>
              </a:rPr>
              <a:t>insideCost</a:t>
            </a:r>
            <a:r>
              <a:rPr lang="en-US" altLang="en-US" dirty="0">
                <a:latin typeface="Courier New" pitchFamily="49" charset="0"/>
              </a:rPr>
              <a:t>[p] * inside[p] +</a:t>
            </a:r>
          </a:p>
          <a:p>
            <a:pPr>
              <a:spcBef>
                <a:spcPct val="0"/>
              </a:spcBef>
              <a:buFont typeface="Wingdings" pitchFamily="2" charset="2"/>
              <a:buNone/>
            </a:pPr>
            <a:r>
              <a:rPr lang="en-US" altLang="en-US" dirty="0">
                <a:latin typeface="Courier New" pitchFamily="49" charset="0"/>
              </a:rPr>
              <a:t>       </a:t>
            </a:r>
            <a:r>
              <a:rPr lang="en-US" altLang="en-US" dirty="0" err="1">
                <a:latin typeface="Courier New" pitchFamily="49" charset="0"/>
              </a:rPr>
              <a:t>outsideCost</a:t>
            </a:r>
            <a:r>
              <a:rPr lang="en-US" altLang="en-US" dirty="0">
                <a:latin typeface="Courier New" pitchFamily="49" charset="0"/>
              </a:rPr>
              <a:t>[p]* outside[p] );</a:t>
            </a:r>
          </a:p>
          <a:p>
            <a:pPr>
              <a:spcBef>
                <a:spcPct val="0"/>
              </a:spcBef>
              <a:buFont typeface="Wingdings" pitchFamily="2" charset="2"/>
              <a:buNone/>
            </a:pPr>
            <a:endParaRPr lang="en-US" altLang="en-US" dirty="0">
              <a:latin typeface="Courier New" pitchFamily="49" charset="0"/>
            </a:endParaRPr>
          </a:p>
          <a:p>
            <a:pPr>
              <a:spcBef>
                <a:spcPct val="0"/>
              </a:spcBef>
              <a:buFont typeface="Wingdings" pitchFamily="2" charset="2"/>
              <a:buNone/>
            </a:pPr>
            <a:r>
              <a:rPr lang="en-US" altLang="en-US" dirty="0">
                <a:solidFill>
                  <a:srgbClr val="CC0000"/>
                </a:solidFill>
                <a:latin typeface="Courier New" pitchFamily="49" charset="0"/>
              </a:rPr>
              <a:t>subject</a:t>
            </a:r>
            <a:r>
              <a:rPr lang="en-US" altLang="en-US" dirty="0">
                <a:latin typeface="Courier New" pitchFamily="49" charset="0"/>
              </a:rPr>
              <a:t> </a:t>
            </a:r>
            <a:r>
              <a:rPr lang="en-US" altLang="en-US" dirty="0">
                <a:solidFill>
                  <a:srgbClr val="CC0000"/>
                </a:solidFill>
                <a:latin typeface="Courier New" pitchFamily="49" charset="0"/>
              </a:rPr>
              <a:t>to</a:t>
            </a:r>
            <a:r>
              <a:rPr lang="en-US" altLang="en-US" dirty="0">
                <a:latin typeface="Courier New" pitchFamily="49" charset="0"/>
              </a:rPr>
              <a:t> {</a:t>
            </a:r>
          </a:p>
          <a:p>
            <a:pPr>
              <a:spcBef>
                <a:spcPct val="0"/>
              </a:spcBef>
              <a:buFont typeface="Wingdings" pitchFamily="2" charset="2"/>
              <a:buNone/>
            </a:pPr>
            <a:r>
              <a:rPr lang="en-US" altLang="en-US" dirty="0">
                <a:latin typeface="Courier New" pitchFamily="49" charset="0"/>
              </a:rPr>
              <a:t>  </a:t>
            </a:r>
            <a:r>
              <a:rPr lang="en-US" altLang="en-US" dirty="0" err="1">
                <a:solidFill>
                  <a:srgbClr val="CC0000"/>
                </a:solidFill>
                <a:latin typeface="Courier New" pitchFamily="49" charset="0"/>
              </a:rPr>
              <a:t>forall</a:t>
            </a:r>
            <a:r>
              <a:rPr lang="en-US" altLang="en-US" dirty="0">
                <a:solidFill>
                  <a:srgbClr val="CC0000"/>
                </a:solidFill>
                <a:latin typeface="Courier New" pitchFamily="49" charset="0"/>
              </a:rPr>
              <a:t> </a:t>
            </a:r>
            <a:r>
              <a:rPr lang="en-US" altLang="en-US" dirty="0">
                <a:latin typeface="Courier New" pitchFamily="49" charset="0"/>
              </a:rPr>
              <a:t>(r </a:t>
            </a:r>
            <a:r>
              <a:rPr lang="en-US" altLang="en-US" dirty="0">
                <a:solidFill>
                  <a:srgbClr val="CC0000"/>
                </a:solidFill>
                <a:latin typeface="Courier New" pitchFamily="49" charset="0"/>
              </a:rPr>
              <a:t>in</a:t>
            </a:r>
            <a:r>
              <a:rPr lang="en-US" altLang="en-US" dirty="0">
                <a:latin typeface="Courier New" pitchFamily="49" charset="0"/>
              </a:rPr>
              <a:t> Resources)</a:t>
            </a:r>
          </a:p>
          <a:p>
            <a:pPr>
              <a:spcBef>
                <a:spcPct val="0"/>
              </a:spcBef>
              <a:buFont typeface="Wingdings" pitchFamily="2" charset="2"/>
              <a:buNone/>
            </a:pPr>
            <a:r>
              <a:rPr lang="en-US" altLang="en-US" dirty="0">
                <a:latin typeface="Courier New" pitchFamily="49" charset="0"/>
              </a:rPr>
              <a:t>     </a:t>
            </a:r>
            <a:r>
              <a:rPr lang="en-US" altLang="en-US" dirty="0">
                <a:solidFill>
                  <a:srgbClr val="CC0000"/>
                </a:solidFill>
                <a:latin typeface="Courier New" pitchFamily="49" charset="0"/>
              </a:rPr>
              <a:t>sum </a:t>
            </a:r>
            <a:r>
              <a:rPr lang="en-US" altLang="en-US" dirty="0">
                <a:latin typeface="Courier New" pitchFamily="49" charset="0"/>
              </a:rPr>
              <a:t>(p </a:t>
            </a:r>
            <a:r>
              <a:rPr lang="en-US" altLang="en-US" dirty="0">
                <a:solidFill>
                  <a:srgbClr val="CC0000"/>
                </a:solidFill>
                <a:latin typeface="Courier New" pitchFamily="49" charset="0"/>
              </a:rPr>
              <a:t>in</a:t>
            </a:r>
            <a:r>
              <a:rPr lang="en-US" altLang="en-US" dirty="0">
                <a:latin typeface="Courier New" pitchFamily="49" charset="0"/>
              </a:rPr>
              <a:t> Products) </a:t>
            </a:r>
          </a:p>
          <a:p>
            <a:pPr>
              <a:spcBef>
                <a:spcPct val="0"/>
              </a:spcBef>
              <a:buFont typeface="Wingdings" pitchFamily="2" charset="2"/>
              <a:buNone/>
            </a:pPr>
            <a:r>
              <a:rPr lang="en-US" altLang="en-US" dirty="0">
                <a:latin typeface="Courier New" pitchFamily="49" charset="0"/>
              </a:rPr>
              <a:t>       consumption[p][r]*inside[p] &lt;= capacity[r];</a:t>
            </a:r>
          </a:p>
          <a:p>
            <a:pPr>
              <a:spcBef>
                <a:spcPct val="0"/>
              </a:spcBef>
              <a:buFont typeface="Wingdings" pitchFamily="2" charset="2"/>
              <a:buNone/>
            </a:pPr>
            <a:endParaRPr lang="en-US" altLang="en-US" dirty="0">
              <a:latin typeface="Courier New" pitchFamily="49" charset="0"/>
            </a:endParaRPr>
          </a:p>
          <a:p>
            <a:pPr>
              <a:spcBef>
                <a:spcPct val="0"/>
              </a:spcBef>
              <a:buFont typeface="Wingdings" pitchFamily="2" charset="2"/>
              <a:buNone/>
            </a:pPr>
            <a:r>
              <a:rPr lang="en-US" altLang="en-US" dirty="0">
                <a:latin typeface="Courier New" pitchFamily="49" charset="0"/>
              </a:rPr>
              <a:t>  </a:t>
            </a:r>
            <a:r>
              <a:rPr lang="en-US" altLang="en-US" dirty="0" err="1">
                <a:solidFill>
                  <a:srgbClr val="CC0000"/>
                </a:solidFill>
                <a:latin typeface="Courier New" pitchFamily="49" charset="0"/>
              </a:rPr>
              <a:t>forall</a:t>
            </a:r>
            <a:r>
              <a:rPr lang="en-US" altLang="en-US" dirty="0">
                <a:solidFill>
                  <a:srgbClr val="CC0000"/>
                </a:solidFill>
                <a:latin typeface="Courier New" pitchFamily="49" charset="0"/>
              </a:rPr>
              <a:t> </a:t>
            </a:r>
            <a:r>
              <a:rPr lang="en-US" altLang="en-US" dirty="0">
                <a:latin typeface="Courier New" pitchFamily="49" charset="0"/>
              </a:rPr>
              <a:t>(p </a:t>
            </a:r>
            <a:r>
              <a:rPr lang="en-US" altLang="en-US" dirty="0">
                <a:solidFill>
                  <a:srgbClr val="CC0000"/>
                </a:solidFill>
                <a:latin typeface="Courier New" pitchFamily="49" charset="0"/>
              </a:rPr>
              <a:t>in</a:t>
            </a:r>
            <a:r>
              <a:rPr lang="en-US" altLang="en-US" dirty="0">
                <a:latin typeface="Courier New" pitchFamily="49" charset="0"/>
              </a:rPr>
              <a:t> Products)</a:t>
            </a:r>
          </a:p>
          <a:p>
            <a:pPr>
              <a:spcBef>
                <a:spcPct val="0"/>
              </a:spcBef>
              <a:buFont typeface="Wingdings" pitchFamily="2" charset="2"/>
              <a:buNone/>
            </a:pPr>
            <a:r>
              <a:rPr lang="en-US" altLang="en-US" dirty="0">
                <a:latin typeface="Courier New" pitchFamily="49" charset="0"/>
              </a:rPr>
              <a:t>     inside[p] + outside[p] &gt;= demand[p];</a:t>
            </a:r>
          </a:p>
          <a:p>
            <a:pPr>
              <a:spcBef>
                <a:spcPct val="0"/>
              </a:spcBef>
              <a:buFont typeface="Wingdings" pitchFamily="2" charset="2"/>
              <a:buNone/>
            </a:pPr>
            <a:r>
              <a:rPr lang="en-US" altLang="en-US" dirty="0">
                <a:latin typeface="Courier New" pitchFamily="49" charset="0"/>
              </a:rPr>
              <a:t>};</a:t>
            </a:r>
            <a:endParaRPr lang="en-US" altLang="en-US" dirty="0"/>
          </a:p>
        </p:txBody>
      </p:sp>
      <p:grpSp>
        <p:nvGrpSpPr>
          <p:cNvPr id="2" name="Group 4"/>
          <p:cNvGrpSpPr>
            <a:grpSpLocks/>
          </p:cNvGrpSpPr>
          <p:nvPr/>
        </p:nvGrpSpPr>
        <p:grpSpPr bwMode="auto">
          <a:xfrm>
            <a:off x="1314450" y="1085850"/>
            <a:ext cx="6286500" cy="971550"/>
            <a:chOff x="672" y="1056"/>
            <a:chExt cx="4944" cy="816"/>
          </a:xfrm>
        </p:grpSpPr>
        <p:sp>
          <p:nvSpPr>
            <p:cNvPr id="75786" name="Freeform 5"/>
            <p:cNvSpPr>
              <a:spLocks/>
            </p:cNvSpPr>
            <p:nvPr/>
          </p:nvSpPr>
          <p:spPr bwMode="auto">
            <a:xfrm>
              <a:off x="672" y="1056"/>
              <a:ext cx="3442" cy="816"/>
            </a:xfrm>
            <a:custGeom>
              <a:avLst/>
              <a:gdLst>
                <a:gd name="T0" fmla="*/ 0 w 3442"/>
                <a:gd name="T1" fmla="*/ 0 h 816"/>
                <a:gd name="T2" fmla="*/ 3442 w 3442"/>
                <a:gd name="T3" fmla="*/ 0 h 816"/>
                <a:gd name="T4" fmla="*/ 3441 w 3442"/>
                <a:gd name="T5" fmla="*/ 816 h 816"/>
                <a:gd name="T6" fmla="*/ 0 w 3442"/>
                <a:gd name="T7" fmla="*/ 816 h 816"/>
                <a:gd name="T8" fmla="*/ 0 w 3442"/>
                <a:gd name="T9" fmla="*/ 0 h 816"/>
                <a:gd name="T10" fmla="*/ 0 60000 65536"/>
                <a:gd name="T11" fmla="*/ 0 60000 65536"/>
                <a:gd name="T12" fmla="*/ 0 60000 65536"/>
                <a:gd name="T13" fmla="*/ 0 60000 65536"/>
                <a:gd name="T14" fmla="*/ 0 60000 65536"/>
                <a:gd name="T15" fmla="*/ 0 w 3442"/>
                <a:gd name="T16" fmla="*/ 0 h 816"/>
                <a:gd name="T17" fmla="*/ 3442 w 3442"/>
                <a:gd name="T18" fmla="*/ 816 h 816"/>
              </a:gdLst>
              <a:ahLst/>
              <a:cxnLst>
                <a:cxn ang="T10">
                  <a:pos x="T0" y="T1"/>
                </a:cxn>
                <a:cxn ang="T11">
                  <a:pos x="T2" y="T3"/>
                </a:cxn>
                <a:cxn ang="T12">
                  <a:pos x="T4" y="T5"/>
                </a:cxn>
                <a:cxn ang="T13">
                  <a:pos x="T6" y="T7"/>
                </a:cxn>
                <a:cxn ang="T14">
                  <a:pos x="T8" y="T9"/>
                </a:cxn>
              </a:cxnLst>
              <a:rect l="T15" t="T16" r="T17" b="T18"/>
              <a:pathLst>
                <a:path w="3442" h="816">
                  <a:moveTo>
                    <a:pt x="0" y="0"/>
                  </a:moveTo>
                  <a:lnTo>
                    <a:pt x="3442" y="0"/>
                  </a:lnTo>
                  <a:lnTo>
                    <a:pt x="3441" y="816"/>
                  </a:lnTo>
                  <a:lnTo>
                    <a:pt x="0" y="816"/>
                  </a:lnTo>
                  <a:lnTo>
                    <a:pt x="0" y="0"/>
                  </a:lnTo>
                  <a:close/>
                </a:path>
              </a:pathLst>
            </a:custGeom>
            <a:noFill/>
            <a:ln w="12700">
              <a:solidFill>
                <a:schemeClr val="tx2"/>
              </a:solidFill>
              <a:round/>
              <a:headEnd type="none" w="sm" len="sm"/>
              <a:tailEnd type="none" w="sm" len="sm"/>
            </a:ln>
          </p:spPr>
          <p:txBody>
            <a:bodyPr wrap="none" anchor="ctr"/>
            <a:lstStyle/>
            <a:p>
              <a:endParaRPr lang="en-US" sz="1013"/>
            </a:p>
          </p:txBody>
        </p:sp>
        <p:sp>
          <p:nvSpPr>
            <p:cNvPr id="75787" name="Rectangle 6"/>
            <p:cNvSpPr>
              <a:spLocks noChangeArrowheads="1"/>
            </p:cNvSpPr>
            <p:nvPr/>
          </p:nvSpPr>
          <p:spPr bwMode="auto">
            <a:xfrm>
              <a:off x="4368" y="1296"/>
              <a:ext cx="1248" cy="54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eaLnBrk="0" hangingPunct="0"/>
              <a:r>
                <a:rPr lang="en-US" altLang="en-US" sz="1800"/>
                <a:t>Objective</a:t>
              </a:r>
              <a:br>
                <a:rPr lang="en-US" altLang="en-US" sz="1800"/>
              </a:br>
              <a:r>
                <a:rPr lang="en-US" altLang="en-US" sz="1800"/>
                <a:t>Function</a:t>
              </a:r>
            </a:p>
          </p:txBody>
        </p:sp>
        <p:cxnSp>
          <p:nvCxnSpPr>
            <p:cNvPr id="75788" name="AutoShape 7"/>
            <p:cNvCxnSpPr>
              <a:cxnSpLocks noChangeShapeType="1"/>
              <a:stCxn id="75787" idx="0"/>
              <a:endCxn id="75786" idx="1"/>
            </p:cNvCxnSpPr>
            <p:nvPr/>
          </p:nvCxnSpPr>
          <p:spPr bwMode="auto">
            <a:xfrm flipH="1" flipV="1">
              <a:off x="4114" y="1056"/>
              <a:ext cx="878" cy="240"/>
            </a:xfrm>
            <a:prstGeom prst="straightConnector1">
              <a:avLst/>
            </a:prstGeom>
            <a:noFill/>
            <a:ln w="12700">
              <a:solidFill>
                <a:schemeClr val="tx2"/>
              </a:solidFill>
              <a:round/>
              <a:headEnd type="none" w="sm" len="sm"/>
              <a:tailEnd type="none" w="sm" len="sm"/>
            </a:ln>
          </p:spPr>
        </p:cxnSp>
      </p:grpSp>
      <p:grpSp>
        <p:nvGrpSpPr>
          <p:cNvPr id="3" name="Group 8"/>
          <p:cNvGrpSpPr>
            <a:grpSpLocks/>
          </p:cNvGrpSpPr>
          <p:nvPr/>
        </p:nvGrpSpPr>
        <p:grpSpPr bwMode="auto">
          <a:xfrm>
            <a:off x="1314451" y="2057400"/>
            <a:ext cx="7556766" cy="2769615"/>
            <a:chOff x="672" y="2015"/>
            <a:chExt cx="5942" cy="1864"/>
          </a:xfrm>
        </p:grpSpPr>
        <p:sp>
          <p:nvSpPr>
            <p:cNvPr id="75783" name="Freeform 9"/>
            <p:cNvSpPr>
              <a:spLocks/>
            </p:cNvSpPr>
            <p:nvPr/>
          </p:nvSpPr>
          <p:spPr bwMode="auto">
            <a:xfrm>
              <a:off x="672" y="2015"/>
              <a:ext cx="4931" cy="1633"/>
            </a:xfrm>
            <a:custGeom>
              <a:avLst/>
              <a:gdLst>
                <a:gd name="T0" fmla="*/ 0 w 4931"/>
                <a:gd name="T1" fmla="*/ 1 h 1633"/>
                <a:gd name="T2" fmla="*/ 4044 w 4931"/>
                <a:gd name="T3" fmla="*/ 0 h 1633"/>
                <a:gd name="T4" fmla="*/ 4931 w 4931"/>
                <a:gd name="T5" fmla="*/ 636 h 1633"/>
                <a:gd name="T6" fmla="*/ 4560 w 4931"/>
                <a:gd name="T7" fmla="*/ 1633 h 1633"/>
                <a:gd name="T8" fmla="*/ 0 w 4931"/>
                <a:gd name="T9" fmla="*/ 1633 h 1633"/>
                <a:gd name="T10" fmla="*/ 0 w 4931"/>
                <a:gd name="T11" fmla="*/ 1 h 1633"/>
                <a:gd name="T12" fmla="*/ 0 60000 65536"/>
                <a:gd name="T13" fmla="*/ 0 60000 65536"/>
                <a:gd name="T14" fmla="*/ 0 60000 65536"/>
                <a:gd name="T15" fmla="*/ 0 60000 65536"/>
                <a:gd name="T16" fmla="*/ 0 60000 65536"/>
                <a:gd name="T17" fmla="*/ 0 60000 65536"/>
                <a:gd name="T18" fmla="*/ 0 w 4931"/>
                <a:gd name="T19" fmla="*/ 0 h 1633"/>
                <a:gd name="T20" fmla="*/ 4931 w 4931"/>
                <a:gd name="T21" fmla="*/ 1633 h 1633"/>
              </a:gdLst>
              <a:ahLst/>
              <a:cxnLst>
                <a:cxn ang="T12">
                  <a:pos x="T0" y="T1"/>
                </a:cxn>
                <a:cxn ang="T13">
                  <a:pos x="T2" y="T3"/>
                </a:cxn>
                <a:cxn ang="T14">
                  <a:pos x="T4" y="T5"/>
                </a:cxn>
                <a:cxn ang="T15">
                  <a:pos x="T6" y="T7"/>
                </a:cxn>
                <a:cxn ang="T16">
                  <a:pos x="T8" y="T9"/>
                </a:cxn>
                <a:cxn ang="T17">
                  <a:pos x="T10" y="T11"/>
                </a:cxn>
              </a:cxnLst>
              <a:rect l="T18" t="T19" r="T20" b="T21"/>
              <a:pathLst>
                <a:path w="4931" h="1633">
                  <a:moveTo>
                    <a:pt x="0" y="1"/>
                  </a:moveTo>
                  <a:lnTo>
                    <a:pt x="4044" y="0"/>
                  </a:lnTo>
                  <a:lnTo>
                    <a:pt x="4931" y="636"/>
                  </a:lnTo>
                  <a:lnTo>
                    <a:pt x="4560" y="1633"/>
                  </a:lnTo>
                  <a:lnTo>
                    <a:pt x="0" y="1633"/>
                  </a:lnTo>
                  <a:lnTo>
                    <a:pt x="0" y="1"/>
                  </a:lnTo>
                  <a:close/>
                </a:path>
              </a:pathLst>
            </a:custGeom>
            <a:noFill/>
            <a:ln w="12700">
              <a:solidFill>
                <a:schemeClr val="tx2"/>
              </a:solidFill>
              <a:round/>
              <a:headEnd type="none" w="sm" len="sm"/>
              <a:tailEnd type="none" w="sm" len="sm"/>
            </a:ln>
          </p:spPr>
          <p:txBody>
            <a:bodyPr wrap="none" anchor="ctr"/>
            <a:lstStyle/>
            <a:p>
              <a:endParaRPr lang="en-US" sz="1013"/>
            </a:p>
          </p:txBody>
        </p:sp>
        <p:sp>
          <p:nvSpPr>
            <p:cNvPr id="75784" name="Rectangle 10"/>
            <p:cNvSpPr>
              <a:spLocks noChangeArrowheads="1"/>
            </p:cNvSpPr>
            <p:nvPr/>
          </p:nvSpPr>
          <p:spPr bwMode="auto">
            <a:xfrm>
              <a:off x="5558" y="3579"/>
              <a:ext cx="1056" cy="3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eaLnBrk="0" hangingPunct="0"/>
              <a:r>
                <a:rPr lang="en-US" altLang="en-US" sz="1800" dirty="0"/>
                <a:t>Constraints</a:t>
              </a:r>
            </a:p>
          </p:txBody>
        </p:sp>
        <p:cxnSp>
          <p:nvCxnSpPr>
            <p:cNvPr id="75785" name="AutoShape 11"/>
            <p:cNvCxnSpPr>
              <a:cxnSpLocks noChangeShapeType="1"/>
              <a:stCxn id="75784" idx="3"/>
              <a:endCxn id="75783" idx="3"/>
            </p:cNvCxnSpPr>
            <p:nvPr/>
          </p:nvCxnSpPr>
          <p:spPr bwMode="auto">
            <a:xfrm flipH="1" flipV="1">
              <a:off x="5232" y="3648"/>
              <a:ext cx="1382" cy="81"/>
            </a:xfrm>
            <a:prstGeom prst="straightConnector1">
              <a:avLst/>
            </a:prstGeom>
            <a:noFill/>
            <a:ln w="12700">
              <a:solidFill>
                <a:schemeClr val="tx2"/>
              </a:solidFill>
              <a:round/>
              <a:headEnd type="none" w="sm" len="sm"/>
              <a:tailEnd type="none" w="sm" len="sm"/>
            </a:ln>
          </p:spPr>
        </p:cxnSp>
      </p:grpSp>
      <p:sp>
        <p:nvSpPr>
          <p:cNvPr id="246797" name="Text Box 13"/>
          <p:cNvSpPr txBox="1">
            <a:spLocks noChangeArrowheads="1"/>
          </p:cNvSpPr>
          <p:nvPr/>
        </p:nvSpPr>
        <p:spPr bwMode="auto">
          <a:xfrm>
            <a:off x="1543050" y="4570810"/>
            <a:ext cx="5429250" cy="300082"/>
          </a:xfrm>
          <a:prstGeom prst="rect">
            <a:avLst/>
          </a:prstGeom>
          <a:noFill/>
          <a:ln w="9525">
            <a:noFill/>
            <a:miter lim="800000"/>
            <a:headEnd/>
            <a:tailEnd/>
          </a:ln>
        </p:spPr>
        <p:txBody>
          <a:bodyPr>
            <a:spAutoFit/>
          </a:bodyPr>
          <a:lstStyle/>
          <a:p>
            <a:pPr eaLnBrk="0" hangingPunct="0">
              <a:spcBef>
                <a:spcPct val="50000"/>
              </a:spcBef>
            </a:pPr>
            <a:r>
              <a:rPr lang="en-US" altLang="en-US" dirty="0">
                <a:solidFill>
                  <a:schemeClr val="bg2"/>
                </a:solidFill>
              </a:rPr>
              <a:t>No quadratic terms, so this is Linear Programming</a:t>
            </a:r>
          </a:p>
        </p:txBody>
      </p:sp>
    </p:spTree>
    <p:extLst>
      <p:ext uri="{BB962C8B-B14F-4D97-AF65-F5344CB8AC3E}">
        <p14:creationId xmlns:p14="http://schemas.microsoft.com/office/powerpoint/2010/main" val="3850871329"/>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17" presetClass="entr" presetSubtype="4"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ppt_x</p:attrName>
                                        </p:attrNameLst>
                                      </p:cBhvr>
                                      <p:tavLst>
                                        <p:tav tm="0">
                                          <p:val>
                                            <p:strVal val="#ppt_x"/>
                                          </p:val>
                                        </p:tav>
                                        <p:tav tm="100000">
                                          <p:val>
                                            <p:strVal val="#ppt_x"/>
                                          </p:val>
                                        </p:tav>
                                      </p:tavLst>
                                    </p:anim>
                                    <p:anim calcmode="lin" valueType="num">
                                      <p:cBhvr>
                                        <p:cTn id="16" dur="500" fill="hold"/>
                                        <p:tgtEl>
                                          <p:spTgt spid="3"/>
                                        </p:tgtEl>
                                        <p:attrNameLst>
                                          <p:attrName>ppt_y</p:attrName>
                                        </p:attrNameLst>
                                      </p:cBhvr>
                                      <p:tavLst>
                                        <p:tav tm="0">
                                          <p:val>
                                            <p:strVal val="#ppt_y+#ppt_h/2"/>
                                          </p:val>
                                        </p:tav>
                                        <p:tav tm="100000">
                                          <p:val>
                                            <p:strVal val="#ppt_y"/>
                                          </p:val>
                                        </p:tav>
                                      </p:tavLst>
                                    </p:anim>
                                    <p:anim calcmode="lin" valueType="num">
                                      <p:cBhvr>
                                        <p:cTn id="17" dur="500" fill="hold"/>
                                        <p:tgtEl>
                                          <p:spTgt spid="3"/>
                                        </p:tgtEl>
                                        <p:attrNameLst>
                                          <p:attrName>ppt_w</p:attrName>
                                        </p:attrNameLst>
                                      </p:cBhvr>
                                      <p:tavLst>
                                        <p:tav tm="0">
                                          <p:val>
                                            <p:strVal val="#ppt_w"/>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46797"/>
                                        </p:tgtEl>
                                        <p:attrNameLst>
                                          <p:attrName>style.visibility</p:attrName>
                                        </p:attrNameLst>
                                      </p:cBhvr>
                                      <p:to>
                                        <p:strVal val="visible"/>
                                      </p:to>
                                    </p:set>
                                    <p:anim calcmode="lin" valueType="num">
                                      <p:cBhvr additive="base">
                                        <p:cTn id="23" dur="500" fill="hold"/>
                                        <p:tgtEl>
                                          <p:spTgt spid="246797"/>
                                        </p:tgtEl>
                                        <p:attrNameLst>
                                          <p:attrName>ppt_x</p:attrName>
                                        </p:attrNameLst>
                                      </p:cBhvr>
                                      <p:tavLst>
                                        <p:tav tm="0">
                                          <p:val>
                                            <p:strVal val="#ppt_x"/>
                                          </p:val>
                                        </p:tav>
                                        <p:tav tm="100000">
                                          <p:val>
                                            <p:strVal val="#ppt_x"/>
                                          </p:val>
                                        </p:tav>
                                      </p:tavLst>
                                    </p:anim>
                                    <p:anim calcmode="lin" valueType="num">
                                      <p:cBhvr additive="base">
                                        <p:cTn id="24" dur="500" fill="hold"/>
                                        <p:tgtEl>
                                          <p:spTgt spid="24679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79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1" descr="cosIDE"/>
          <p:cNvPicPr>
            <a:picLocks noChangeAspect="1" noChangeArrowheads="1"/>
          </p:cNvPicPr>
          <p:nvPr/>
        </p:nvPicPr>
        <p:blipFill>
          <a:blip r:embed="rId3" cstate="print"/>
          <a:srcRect/>
          <a:stretch>
            <a:fillRect/>
          </a:stretch>
        </p:blipFill>
        <p:spPr bwMode="auto">
          <a:xfrm>
            <a:off x="1657350" y="971550"/>
            <a:ext cx="6172200" cy="3600450"/>
          </a:xfrm>
          <a:prstGeom prst="rect">
            <a:avLst/>
          </a:prstGeom>
          <a:noFill/>
          <a:ln w="9525">
            <a:noFill/>
            <a:miter lim="800000"/>
            <a:headEnd/>
            <a:tailEnd/>
          </a:ln>
        </p:spPr>
      </p:pic>
      <p:sp>
        <p:nvSpPr>
          <p:cNvPr id="14339" name="Rectangle 2"/>
          <p:cNvSpPr>
            <a:spLocks noGrp="1" noChangeArrowheads="1"/>
          </p:cNvSpPr>
          <p:nvPr>
            <p:ph type="title"/>
          </p:nvPr>
        </p:nvSpPr>
        <p:spPr>
          <a:xfrm>
            <a:off x="352137" y="230058"/>
            <a:ext cx="6574631" cy="290513"/>
          </a:xfrm>
        </p:spPr>
        <p:txBody>
          <a:bodyPr/>
          <a:lstStyle/>
          <a:p>
            <a:pPr eaLnBrk="1" hangingPunct="1"/>
            <a:r>
              <a:rPr lang="en-US" altLang="ja-JP" dirty="0"/>
              <a:t>The structure of the IDE</a:t>
            </a:r>
            <a:endParaRPr lang="en-US" dirty="0"/>
          </a:p>
        </p:txBody>
      </p:sp>
      <p:sp>
        <p:nvSpPr>
          <p:cNvPr id="14340" name="Rectangle 5"/>
          <p:cNvSpPr>
            <a:spLocks noChangeArrowheads="1"/>
          </p:cNvSpPr>
          <p:nvPr/>
        </p:nvSpPr>
        <p:spPr bwMode="auto">
          <a:xfrm>
            <a:off x="3314700" y="1257300"/>
            <a:ext cx="3314700" cy="2057400"/>
          </a:xfrm>
          <a:prstGeom prst="rect">
            <a:avLst/>
          </a:prstGeom>
          <a:noFill/>
          <a:ln w="9525" algn="ctr">
            <a:solidFill>
              <a:srgbClr val="FF0000"/>
            </a:solidFill>
            <a:miter lim="800000"/>
            <a:headEnd/>
            <a:tailEnd/>
          </a:ln>
        </p:spPr>
        <p:txBody>
          <a:bodyPr wrap="none" anchor="ctr"/>
          <a:lstStyle/>
          <a:p>
            <a:endParaRPr lang="en-US" sz="1013"/>
          </a:p>
        </p:txBody>
      </p:sp>
      <p:sp>
        <p:nvSpPr>
          <p:cNvPr id="14341" name="Rectangle 6"/>
          <p:cNvSpPr>
            <a:spLocks noChangeArrowheads="1"/>
          </p:cNvSpPr>
          <p:nvPr/>
        </p:nvSpPr>
        <p:spPr bwMode="auto">
          <a:xfrm>
            <a:off x="3314700" y="3371850"/>
            <a:ext cx="4514850" cy="1143000"/>
          </a:xfrm>
          <a:prstGeom prst="rect">
            <a:avLst/>
          </a:prstGeom>
          <a:noFill/>
          <a:ln w="9525" algn="ctr">
            <a:solidFill>
              <a:srgbClr val="FF0000"/>
            </a:solidFill>
            <a:miter lim="800000"/>
            <a:headEnd/>
            <a:tailEnd/>
          </a:ln>
        </p:spPr>
        <p:txBody>
          <a:bodyPr wrap="none" anchor="ctr"/>
          <a:lstStyle/>
          <a:p>
            <a:endParaRPr lang="en-US" sz="1013"/>
          </a:p>
        </p:txBody>
      </p:sp>
      <p:sp>
        <p:nvSpPr>
          <p:cNvPr id="14342" name="Rectangle 7"/>
          <p:cNvSpPr>
            <a:spLocks noChangeArrowheads="1"/>
          </p:cNvSpPr>
          <p:nvPr/>
        </p:nvSpPr>
        <p:spPr bwMode="auto">
          <a:xfrm>
            <a:off x="1657350" y="3086100"/>
            <a:ext cx="1600200" cy="1428750"/>
          </a:xfrm>
          <a:prstGeom prst="rect">
            <a:avLst/>
          </a:prstGeom>
          <a:noFill/>
          <a:ln w="9525" algn="ctr">
            <a:solidFill>
              <a:srgbClr val="FF0000"/>
            </a:solidFill>
            <a:miter lim="800000"/>
            <a:headEnd/>
            <a:tailEnd/>
          </a:ln>
        </p:spPr>
        <p:txBody>
          <a:bodyPr wrap="none" anchor="ctr"/>
          <a:lstStyle/>
          <a:p>
            <a:endParaRPr lang="en-US" sz="1013"/>
          </a:p>
        </p:txBody>
      </p:sp>
      <p:sp>
        <p:nvSpPr>
          <p:cNvPr id="14343" name="Rectangle 8"/>
          <p:cNvSpPr>
            <a:spLocks noChangeArrowheads="1"/>
          </p:cNvSpPr>
          <p:nvPr/>
        </p:nvSpPr>
        <p:spPr bwMode="auto">
          <a:xfrm>
            <a:off x="1657350" y="1257300"/>
            <a:ext cx="1600200" cy="1771650"/>
          </a:xfrm>
          <a:prstGeom prst="rect">
            <a:avLst/>
          </a:prstGeom>
          <a:noFill/>
          <a:ln w="9525" algn="ctr">
            <a:solidFill>
              <a:srgbClr val="FF0000"/>
            </a:solidFill>
            <a:miter lim="800000"/>
            <a:headEnd/>
            <a:tailEnd/>
          </a:ln>
        </p:spPr>
        <p:txBody>
          <a:bodyPr wrap="none" anchor="ctr"/>
          <a:lstStyle/>
          <a:p>
            <a:endParaRPr lang="en-US" sz="1013"/>
          </a:p>
        </p:txBody>
      </p:sp>
      <p:sp>
        <p:nvSpPr>
          <p:cNvPr id="14344" name="Rectangle 9"/>
          <p:cNvSpPr>
            <a:spLocks noChangeArrowheads="1"/>
          </p:cNvSpPr>
          <p:nvPr/>
        </p:nvSpPr>
        <p:spPr bwMode="auto">
          <a:xfrm>
            <a:off x="6686550" y="1257300"/>
            <a:ext cx="1143000" cy="2057400"/>
          </a:xfrm>
          <a:prstGeom prst="rect">
            <a:avLst/>
          </a:prstGeom>
          <a:noFill/>
          <a:ln w="9525" algn="ctr">
            <a:solidFill>
              <a:srgbClr val="FF0000"/>
            </a:solidFill>
            <a:miter lim="800000"/>
            <a:headEnd/>
            <a:tailEnd/>
          </a:ln>
        </p:spPr>
        <p:txBody>
          <a:bodyPr wrap="none" anchor="ctr"/>
          <a:lstStyle/>
          <a:p>
            <a:endParaRPr lang="en-US" sz="1013"/>
          </a:p>
        </p:txBody>
      </p:sp>
      <p:sp>
        <p:nvSpPr>
          <p:cNvPr id="14345" name="Text Box 10"/>
          <p:cNvSpPr txBox="1">
            <a:spLocks noChangeArrowheads="1"/>
          </p:cNvSpPr>
          <p:nvPr/>
        </p:nvSpPr>
        <p:spPr bwMode="auto">
          <a:xfrm>
            <a:off x="5143500" y="4719638"/>
            <a:ext cx="2763441" cy="369332"/>
          </a:xfrm>
          <a:prstGeom prst="rect">
            <a:avLst/>
          </a:prstGeom>
          <a:solidFill>
            <a:schemeClr val="bg2"/>
          </a:solidFill>
          <a:ln w="9525" algn="ctr">
            <a:solidFill>
              <a:schemeClr val="tx2"/>
            </a:solidFill>
            <a:miter lim="800000"/>
            <a:headEnd/>
            <a:tailEnd/>
          </a:ln>
        </p:spPr>
        <p:txBody>
          <a:bodyPr lIns="0" tIns="0" rIns="0" bIns="0">
            <a:spAutoFit/>
          </a:bodyPr>
          <a:lstStyle/>
          <a:p>
            <a:pPr algn="ctr">
              <a:buFontTx/>
              <a:buNone/>
            </a:pPr>
            <a:r>
              <a:rPr lang="en-US" altLang="ja-JP" sz="1200"/>
              <a:t>Inspector/output tabs for solution/conflict/profiler/etc</a:t>
            </a:r>
            <a:endParaRPr lang="en-US" sz="1200"/>
          </a:p>
        </p:txBody>
      </p:sp>
      <p:sp>
        <p:nvSpPr>
          <p:cNvPr id="14346" name="Text Box 11"/>
          <p:cNvSpPr txBox="1">
            <a:spLocks noChangeArrowheads="1"/>
          </p:cNvSpPr>
          <p:nvPr/>
        </p:nvSpPr>
        <p:spPr bwMode="auto">
          <a:xfrm>
            <a:off x="4363641" y="685800"/>
            <a:ext cx="1808559" cy="184666"/>
          </a:xfrm>
          <a:prstGeom prst="rect">
            <a:avLst/>
          </a:prstGeom>
          <a:solidFill>
            <a:schemeClr val="bg2"/>
          </a:solidFill>
          <a:ln w="9525" algn="ctr">
            <a:solidFill>
              <a:schemeClr val="tx2"/>
            </a:solidFill>
            <a:miter lim="800000"/>
            <a:headEnd/>
            <a:tailEnd/>
          </a:ln>
        </p:spPr>
        <p:txBody>
          <a:bodyPr lIns="0" tIns="0" rIns="0" bIns="0">
            <a:spAutoFit/>
          </a:bodyPr>
          <a:lstStyle/>
          <a:p>
            <a:pPr algn="ctr">
              <a:buFontTx/>
              <a:buNone/>
            </a:pPr>
            <a:r>
              <a:rPr lang="en-US" altLang="ja-JP" sz="1200"/>
              <a:t>Model/script code editor</a:t>
            </a:r>
            <a:endParaRPr lang="en-US" sz="1200"/>
          </a:p>
        </p:txBody>
      </p:sp>
      <p:sp>
        <p:nvSpPr>
          <p:cNvPr id="14347" name="Text Box 12"/>
          <p:cNvSpPr txBox="1">
            <a:spLocks noChangeArrowheads="1"/>
          </p:cNvSpPr>
          <p:nvPr/>
        </p:nvSpPr>
        <p:spPr bwMode="auto">
          <a:xfrm>
            <a:off x="6541294" y="685800"/>
            <a:ext cx="1231106" cy="184666"/>
          </a:xfrm>
          <a:prstGeom prst="rect">
            <a:avLst/>
          </a:prstGeom>
          <a:solidFill>
            <a:schemeClr val="bg2"/>
          </a:solidFill>
          <a:ln w="9525" algn="ctr">
            <a:solidFill>
              <a:schemeClr val="tx2"/>
            </a:solidFill>
            <a:miter lim="800000"/>
            <a:headEnd/>
            <a:tailEnd/>
          </a:ln>
        </p:spPr>
        <p:txBody>
          <a:bodyPr lIns="0" tIns="0" rIns="0" bIns="0">
            <a:spAutoFit/>
          </a:bodyPr>
          <a:lstStyle/>
          <a:p>
            <a:pPr algn="ctr">
              <a:buFontTx/>
              <a:buNone/>
            </a:pPr>
            <a:r>
              <a:rPr lang="en-US" altLang="ja-JP" sz="1200"/>
              <a:t>Problem outline</a:t>
            </a:r>
            <a:endParaRPr lang="en-US" sz="1200"/>
          </a:p>
        </p:txBody>
      </p:sp>
      <p:sp>
        <p:nvSpPr>
          <p:cNvPr id="14348" name="Text Box 13"/>
          <p:cNvSpPr txBox="1">
            <a:spLocks noChangeArrowheads="1"/>
          </p:cNvSpPr>
          <p:nvPr/>
        </p:nvSpPr>
        <p:spPr bwMode="auto">
          <a:xfrm>
            <a:off x="1600200" y="4644628"/>
            <a:ext cx="1547813" cy="184666"/>
          </a:xfrm>
          <a:prstGeom prst="rect">
            <a:avLst/>
          </a:prstGeom>
          <a:solidFill>
            <a:schemeClr val="bg2"/>
          </a:solidFill>
          <a:ln w="9525" algn="ctr">
            <a:solidFill>
              <a:schemeClr val="tx2"/>
            </a:solidFill>
            <a:miter lim="800000"/>
            <a:headEnd/>
            <a:tailEnd/>
          </a:ln>
        </p:spPr>
        <p:txBody>
          <a:bodyPr lIns="0" tIns="0" rIns="0" bIns="0">
            <a:spAutoFit/>
          </a:bodyPr>
          <a:lstStyle/>
          <a:p>
            <a:pPr algn="ctr">
              <a:buFontTx/>
              <a:buNone/>
            </a:pPr>
            <a:r>
              <a:rPr lang="en-US" altLang="ja-JP" sz="1200"/>
              <a:t>Problem browsers</a:t>
            </a:r>
            <a:endParaRPr lang="en-US" sz="1200"/>
          </a:p>
        </p:txBody>
      </p:sp>
      <p:cxnSp>
        <p:nvCxnSpPr>
          <p:cNvPr id="14349" name="AutoShape 14"/>
          <p:cNvCxnSpPr>
            <a:cxnSpLocks noChangeShapeType="1"/>
            <a:stCxn id="14342" idx="1"/>
            <a:endCxn id="14348" idx="1"/>
          </p:cNvCxnSpPr>
          <p:nvPr/>
        </p:nvCxnSpPr>
        <p:spPr bwMode="auto">
          <a:xfrm rot="10800000" flipV="1">
            <a:off x="1600200" y="3800475"/>
            <a:ext cx="57150" cy="936486"/>
          </a:xfrm>
          <a:prstGeom prst="curvedConnector3">
            <a:avLst>
              <a:gd name="adj1" fmla="val 500000"/>
            </a:avLst>
          </a:prstGeom>
          <a:noFill/>
          <a:ln w="9525">
            <a:solidFill>
              <a:schemeClr val="tx1"/>
            </a:solidFill>
            <a:prstDash val="dash"/>
            <a:round/>
            <a:headEnd type="triangle" w="med" len="med"/>
            <a:tailEnd type="triangle" w="med" len="med"/>
          </a:ln>
        </p:spPr>
      </p:cxnSp>
      <p:cxnSp>
        <p:nvCxnSpPr>
          <p:cNvPr id="14350" name="AutoShape 15"/>
          <p:cNvCxnSpPr>
            <a:cxnSpLocks noChangeShapeType="1"/>
            <a:stCxn id="14343" idx="1"/>
            <a:endCxn id="14351" idx="1"/>
          </p:cNvCxnSpPr>
          <p:nvPr/>
        </p:nvCxnSpPr>
        <p:spPr bwMode="auto">
          <a:xfrm rot="10800000">
            <a:off x="1600202" y="804327"/>
            <a:ext cx="57149" cy="1338798"/>
          </a:xfrm>
          <a:prstGeom prst="curvedConnector3">
            <a:avLst>
              <a:gd name="adj1" fmla="val 500007"/>
            </a:avLst>
          </a:prstGeom>
          <a:noFill/>
          <a:ln w="9525">
            <a:solidFill>
              <a:schemeClr val="tx1"/>
            </a:solidFill>
            <a:prstDash val="dash"/>
            <a:round/>
            <a:headEnd type="triangle" w="med" len="med"/>
            <a:tailEnd type="triangle" w="med" len="med"/>
          </a:ln>
        </p:spPr>
      </p:cxnSp>
      <p:sp>
        <p:nvSpPr>
          <p:cNvPr id="14351" name="Text Box 16"/>
          <p:cNvSpPr txBox="1">
            <a:spLocks noChangeArrowheads="1"/>
          </p:cNvSpPr>
          <p:nvPr/>
        </p:nvSpPr>
        <p:spPr bwMode="auto">
          <a:xfrm>
            <a:off x="1600201" y="711994"/>
            <a:ext cx="1527572" cy="184666"/>
          </a:xfrm>
          <a:prstGeom prst="rect">
            <a:avLst/>
          </a:prstGeom>
          <a:solidFill>
            <a:schemeClr val="bg2"/>
          </a:solidFill>
          <a:ln w="9525" algn="ctr">
            <a:solidFill>
              <a:schemeClr val="tx2"/>
            </a:solidFill>
            <a:miter lim="800000"/>
            <a:headEnd/>
            <a:tailEnd/>
          </a:ln>
        </p:spPr>
        <p:txBody>
          <a:bodyPr lIns="0" tIns="0" rIns="0" bIns="0">
            <a:spAutoFit/>
          </a:bodyPr>
          <a:lstStyle/>
          <a:p>
            <a:pPr algn="ctr">
              <a:buFontTx/>
              <a:buNone/>
            </a:pPr>
            <a:r>
              <a:rPr lang="en-US" altLang="ja-JP" sz="1200" dirty="0"/>
              <a:t>Project navigator</a:t>
            </a:r>
            <a:endParaRPr lang="en-US" sz="1200" dirty="0"/>
          </a:p>
        </p:txBody>
      </p:sp>
      <p:cxnSp>
        <p:nvCxnSpPr>
          <p:cNvPr id="14352" name="AutoShape 17"/>
          <p:cNvCxnSpPr>
            <a:cxnSpLocks noChangeShapeType="1"/>
            <a:stCxn id="14340" idx="0"/>
            <a:endCxn id="14346" idx="1"/>
          </p:cNvCxnSpPr>
          <p:nvPr/>
        </p:nvCxnSpPr>
        <p:spPr bwMode="auto">
          <a:xfrm rot="16200000" flipV="1">
            <a:off x="4428263" y="713512"/>
            <a:ext cx="479167" cy="608409"/>
          </a:xfrm>
          <a:prstGeom prst="curvedConnector4">
            <a:avLst>
              <a:gd name="adj1" fmla="val 40365"/>
              <a:gd name="adj2" fmla="val 309981"/>
            </a:avLst>
          </a:prstGeom>
          <a:noFill/>
          <a:ln w="9525">
            <a:solidFill>
              <a:schemeClr val="tx1"/>
            </a:solidFill>
            <a:prstDash val="dash"/>
            <a:round/>
            <a:headEnd type="triangle" w="med" len="med"/>
            <a:tailEnd type="triangle" w="med" len="med"/>
          </a:ln>
        </p:spPr>
      </p:cxnSp>
      <p:cxnSp>
        <p:nvCxnSpPr>
          <p:cNvPr id="14353" name="AutoShape 18"/>
          <p:cNvCxnSpPr>
            <a:cxnSpLocks noChangeShapeType="1"/>
            <a:stCxn id="14344" idx="0"/>
            <a:endCxn id="14347" idx="2"/>
          </p:cNvCxnSpPr>
          <p:nvPr/>
        </p:nvCxnSpPr>
        <p:spPr bwMode="auto">
          <a:xfrm rot="16200000" flipV="1">
            <a:off x="7014032" y="1013281"/>
            <a:ext cx="386834" cy="101203"/>
          </a:xfrm>
          <a:prstGeom prst="curvedConnector3">
            <a:avLst>
              <a:gd name="adj1" fmla="val 50000"/>
            </a:avLst>
          </a:prstGeom>
          <a:noFill/>
          <a:ln w="9525">
            <a:solidFill>
              <a:schemeClr val="tx1"/>
            </a:solidFill>
            <a:prstDash val="dash"/>
            <a:round/>
            <a:headEnd type="triangle" w="med" len="med"/>
            <a:tailEnd type="triangle" w="med" len="med"/>
          </a:ln>
        </p:spPr>
      </p:cxnSp>
      <p:cxnSp>
        <p:nvCxnSpPr>
          <p:cNvPr id="14354" name="AutoShape 19"/>
          <p:cNvCxnSpPr>
            <a:cxnSpLocks noChangeShapeType="1"/>
            <a:stCxn id="14341" idx="2"/>
            <a:endCxn id="14345" idx="1"/>
          </p:cNvCxnSpPr>
          <p:nvPr/>
        </p:nvCxnSpPr>
        <p:spPr bwMode="auto">
          <a:xfrm rot="5400000">
            <a:off x="5163086" y="4495265"/>
            <a:ext cx="389454" cy="428625"/>
          </a:xfrm>
          <a:prstGeom prst="curvedConnector4">
            <a:avLst>
              <a:gd name="adj1" fmla="val 26292"/>
              <a:gd name="adj2" fmla="val 153333"/>
            </a:avLst>
          </a:prstGeom>
          <a:noFill/>
          <a:ln w="9525">
            <a:solidFill>
              <a:schemeClr val="tx1"/>
            </a:solidFill>
            <a:prstDash val="dash"/>
            <a:round/>
            <a:headEnd type="triangle" w="med" len="med"/>
            <a:tailEnd type="triangle" w="med" len="med"/>
          </a:ln>
        </p:spPr>
      </p:cxnSp>
      <p:sp>
        <p:nvSpPr>
          <p:cNvPr id="32" name="Rounded Rectangle 31"/>
          <p:cNvSpPr/>
          <p:nvPr/>
        </p:nvSpPr>
        <p:spPr bwMode="auto">
          <a:xfrm>
            <a:off x="2968229" y="2306241"/>
            <a:ext cx="3399234" cy="633413"/>
          </a:xfrm>
          <a:prstGeom prst="roundRect">
            <a:avLst/>
          </a:prstGeom>
          <a:solidFill>
            <a:schemeClr val="accent1"/>
          </a:solidFill>
          <a:ln w="9525" cap="flat" cmpd="sng" algn="ctr">
            <a:solidFill>
              <a:schemeClr val="bg1">
                <a:lumMod val="50000"/>
                <a:lumOff val="50000"/>
              </a:schemeClr>
            </a:solidFill>
            <a:prstDash val="solid"/>
            <a:round/>
            <a:headEnd type="none" w="med" len="med"/>
            <a:tailEnd type="none" w="med" len="med"/>
          </a:ln>
          <a:effectLst/>
        </p:spPr>
        <p:txBody>
          <a:bodyPr wrap="none" anchor="ctr"/>
          <a:lstStyle/>
          <a:p>
            <a:pPr algn="ctr" eaLnBrk="0" hangingPunct="0">
              <a:buFontTx/>
              <a:buNone/>
              <a:defRPr/>
            </a:pPr>
            <a:r>
              <a:rPr lang="en-US" sz="1500" dirty="0">
                <a:latin typeface="Arial" charset="0"/>
              </a:rPr>
              <a:t>Rapidly develop optimization models</a:t>
            </a:r>
          </a:p>
        </p:txBody>
      </p:sp>
    </p:spTree>
    <p:extLst>
      <p:ext uri="{BB962C8B-B14F-4D97-AF65-F5344CB8AC3E}">
        <p14:creationId xmlns:p14="http://schemas.microsoft.com/office/powerpoint/2010/main" val="32119590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1" name="Picture 2" descr="modelingMPexample200912"/>
          <p:cNvPicPr>
            <a:picLocks noChangeAspect="1" noChangeArrowheads="1"/>
          </p:cNvPicPr>
          <p:nvPr/>
        </p:nvPicPr>
        <p:blipFill>
          <a:blip r:embed="rId3"/>
          <a:srcRect/>
          <a:stretch>
            <a:fillRect/>
          </a:stretch>
        </p:blipFill>
        <p:spPr bwMode="auto">
          <a:xfrm>
            <a:off x="1485900" y="859604"/>
            <a:ext cx="6172200" cy="4174331"/>
          </a:xfrm>
          <a:prstGeom prst="rect">
            <a:avLst/>
          </a:prstGeom>
          <a:noFill/>
          <a:ln w="9525">
            <a:noFill/>
            <a:miter lim="800000"/>
            <a:headEnd/>
            <a:tailEnd/>
          </a:ln>
        </p:spPr>
      </p:pic>
      <p:sp>
        <p:nvSpPr>
          <p:cNvPr id="43012" name="Rectangle 2"/>
          <p:cNvSpPr>
            <a:spLocks noGrp="1" noChangeArrowheads="1"/>
          </p:cNvSpPr>
          <p:nvPr>
            <p:ph type="title" idx="4294967295"/>
          </p:nvPr>
        </p:nvSpPr>
        <p:spPr>
          <a:xfrm>
            <a:off x="228600" y="201169"/>
            <a:ext cx="4114800" cy="587546"/>
          </a:xfrm>
        </p:spPr>
        <p:txBody>
          <a:bodyPr anchor="ctr"/>
          <a:lstStyle/>
          <a:p>
            <a:pPr eaLnBrk="1" hangingPunct="1"/>
            <a:r>
              <a:rPr lang="en-US" altLang="ja-JP" dirty="0">
                <a:ea typeface="MS PGothic" pitchFamily="34" charset="-128"/>
              </a:rPr>
              <a:t>An Example of a Model</a:t>
            </a:r>
            <a:endParaRPr lang="en-US" dirty="0"/>
          </a:p>
        </p:txBody>
      </p:sp>
      <p:sp>
        <p:nvSpPr>
          <p:cNvPr id="43013" name="Rectangle 4"/>
          <p:cNvSpPr>
            <a:spLocks noChangeArrowheads="1"/>
          </p:cNvSpPr>
          <p:nvPr/>
        </p:nvSpPr>
        <p:spPr bwMode="auto">
          <a:xfrm>
            <a:off x="1545021" y="1326270"/>
            <a:ext cx="2855529" cy="285750"/>
          </a:xfrm>
          <a:prstGeom prst="rect">
            <a:avLst/>
          </a:prstGeom>
          <a:noFill/>
          <a:ln w="9525" algn="ctr">
            <a:solidFill>
              <a:srgbClr val="FF0000"/>
            </a:solidFill>
            <a:miter lim="800000"/>
            <a:headEnd/>
            <a:tailEnd/>
          </a:ln>
        </p:spPr>
        <p:txBody>
          <a:bodyPr wrap="none" anchor="ctr"/>
          <a:lstStyle/>
          <a:p>
            <a:endParaRPr lang="fr-FR" sz="1013"/>
          </a:p>
        </p:txBody>
      </p:sp>
      <p:sp>
        <p:nvSpPr>
          <p:cNvPr id="43014" name="Rectangle 5"/>
          <p:cNvSpPr>
            <a:spLocks noChangeArrowheads="1"/>
          </p:cNvSpPr>
          <p:nvPr/>
        </p:nvSpPr>
        <p:spPr bwMode="auto">
          <a:xfrm>
            <a:off x="1545021" y="1726320"/>
            <a:ext cx="2855529" cy="685800"/>
          </a:xfrm>
          <a:prstGeom prst="rect">
            <a:avLst/>
          </a:prstGeom>
          <a:noFill/>
          <a:ln w="9525" algn="ctr">
            <a:solidFill>
              <a:srgbClr val="FF0000"/>
            </a:solidFill>
            <a:miter lim="800000"/>
            <a:headEnd/>
            <a:tailEnd/>
          </a:ln>
        </p:spPr>
        <p:txBody>
          <a:bodyPr wrap="none" anchor="ctr"/>
          <a:lstStyle/>
          <a:p>
            <a:endParaRPr lang="fr-FR" sz="1013"/>
          </a:p>
        </p:txBody>
      </p:sp>
      <p:sp>
        <p:nvSpPr>
          <p:cNvPr id="43015" name="Rectangle 6"/>
          <p:cNvSpPr>
            <a:spLocks noChangeArrowheads="1"/>
          </p:cNvSpPr>
          <p:nvPr/>
        </p:nvSpPr>
        <p:spPr bwMode="auto">
          <a:xfrm>
            <a:off x="1545021" y="1040520"/>
            <a:ext cx="2855529" cy="285750"/>
          </a:xfrm>
          <a:prstGeom prst="rect">
            <a:avLst/>
          </a:prstGeom>
          <a:noFill/>
          <a:ln w="9525" algn="ctr">
            <a:solidFill>
              <a:srgbClr val="FF0000"/>
            </a:solidFill>
            <a:miter lim="800000"/>
            <a:headEnd/>
            <a:tailEnd/>
          </a:ln>
        </p:spPr>
        <p:txBody>
          <a:bodyPr wrap="none" anchor="ctr"/>
          <a:lstStyle/>
          <a:p>
            <a:endParaRPr lang="fr-FR" sz="1013"/>
          </a:p>
        </p:txBody>
      </p:sp>
      <p:sp>
        <p:nvSpPr>
          <p:cNvPr id="43016" name="Rectangle 8"/>
          <p:cNvSpPr>
            <a:spLocks noChangeArrowheads="1"/>
          </p:cNvSpPr>
          <p:nvPr/>
        </p:nvSpPr>
        <p:spPr bwMode="auto">
          <a:xfrm>
            <a:off x="1545021" y="4469520"/>
            <a:ext cx="2855529" cy="417910"/>
          </a:xfrm>
          <a:prstGeom prst="rect">
            <a:avLst/>
          </a:prstGeom>
          <a:noFill/>
          <a:ln w="9525" algn="ctr">
            <a:solidFill>
              <a:srgbClr val="FF0000"/>
            </a:solidFill>
            <a:miter lim="800000"/>
            <a:headEnd/>
            <a:tailEnd/>
          </a:ln>
        </p:spPr>
        <p:txBody>
          <a:bodyPr wrap="none" anchor="ctr"/>
          <a:lstStyle/>
          <a:p>
            <a:endParaRPr lang="fr-FR" sz="1013"/>
          </a:p>
        </p:txBody>
      </p:sp>
      <p:sp>
        <p:nvSpPr>
          <p:cNvPr id="43017" name="Text Box 9"/>
          <p:cNvSpPr txBox="1">
            <a:spLocks noChangeArrowheads="1"/>
          </p:cNvSpPr>
          <p:nvPr/>
        </p:nvSpPr>
        <p:spPr bwMode="auto">
          <a:xfrm>
            <a:off x="6030311" y="1200150"/>
            <a:ext cx="1771854" cy="342900"/>
          </a:xfrm>
          <a:prstGeom prst="rect">
            <a:avLst/>
          </a:prstGeom>
          <a:solidFill>
            <a:schemeClr val="accent2">
              <a:lumMod val="20000"/>
              <a:lumOff val="80000"/>
            </a:schemeClr>
          </a:solidFill>
          <a:ln w="9525" algn="ctr">
            <a:solidFill>
              <a:schemeClr val="tx1"/>
            </a:solidFill>
            <a:miter lim="800000"/>
            <a:headEnd/>
            <a:tailEnd/>
          </a:ln>
        </p:spPr>
        <p:txBody>
          <a:bodyPr tIns="34290" anchor="ctr" anchorCtr="0">
            <a:noAutofit/>
          </a:bodyPr>
          <a:lstStyle/>
          <a:p>
            <a:pPr algn="ctr">
              <a:spcBef>
                <a:spcPct val="50000"/>
              </a:spcBef>
            </a:pPr>
            <a:r>
              <a:rPr lang="en-US" b="1"/>
              <a:t>Data initialization</a:t>
            </a:r>
          </a:p>
        </p:txBody>
      </p:sp>
      <p:sp>
        <p:nvSpPr>
          <p:cNvPr id="43018" name="Text Box 10"/>
          <p:cNvSpPr txBox="1">
            <a:spLocks noChangeArrowheads="1"/>
          </p:cNvSpPr>
          <p:nvPr/>
        </p:nvSpPr>
        <p:spPr bwMode="auto">
          <a:xfrm>
            <a:off x="6030311" y="2022235"/>
            <a:ext cx="1771854" cy="342900"/>
          </a:xfrm>
          <a:prstGeom prst="rect">
            <a:avLst/>
          </a:prstGeom>
          <a:solidFill>
            <a:schemeClr val="accent2">
              <a:lumMod val="20000"/>
              <a:lumOff val="80000"/>
            </a:schemeClr>
          </a:solidFill>
          <a:ln w="9525" algn="ctr">
            <a:solidFill>
              <a:schemeClr val="tx1"/>
            </a:solidFill>
            <a:miter lim="800000"/>
            <a:headEnd/>
            <a:tailEnd/>
          </a:ln>
        </p:spPr>
        <p:txBody>
          <a:bodyPr tIns="34290" anchor="ctr" anchorCtr="0">
            <a:noAutofit/>
          </a:bodyPr>
          <a:lstStyle/>
          <a:p>
            <a:pPr algn="ctr">
              <a:spcBef>
                <a:spcPct val="50000"/>
              </a:spcBef>
            </a:pPr>
            <a:r>
              <a:rPr lang="en-US" b="1" dirty="0"/>
              <a:t>Decision Variables</a:t>
            </a:r>
          </a:p>
        </p:txBody>
      </p:sp>
      <p:sp>
        <p:nvSpPr>
          <p:cNvPr id="43019" name="Text Box 11"/>
          <p:cNvSpPr txBox="1">
            <a:spLocks noChangeArrowheads="1"/>
          </p:cNvSpPr>
          <p:nvPr/>
        </p:nvSpPr>
        <p:spPr bwMode="auto">
          <a:xfrm>
            <a:off x="6030311" y="2844320"/>
            <a:ext cx="1771854" cy="342900"/>
          </a:xfrm>
          <a:prstGeom prst="rect">
            <a:avLst/>
          </a:prstGeom>
          <a:solidFill>
            <a:schemeClr val="accent2">
              <a:lumMod val="20000"/>
              <a:lumOff val="80000"/>
            </a:schemeClr>
          </a:solidFill>
          <a:ln w="9525" algn="ctr">
            <a:solidFill>
              <a:schemeClr val="tx1"/>
            </a:solidFill>
            <a:miter lim="800000"/>
            <a:headEnd/>
            <a:tailEnd/>
          </a:ln>
        </p:spPr>
        <p:txBody>
          <a:bodyPr tIns="34290" anchor="ctr" anchorCtr="0">
            <a:noAutofit/>
          </a:bodyPr>
          <a:lstStyle/>
          <a:p>
            <a:pPr algn="ctr">
              <a:spcBef>
                <a:spcPct val="50000"/>
              </a:spcBef>
            </a:pPr>
            <a:r>
              <a:rPr lang="en-US" altLang="ja-JP" b="1" dirty="0">
                <a:ea typeface="MS PGothic" pitchFamily="34" charset="-128"/>
              </a:rPr>
              <a:t>Objective Function</a:t>
            </a:r>
            <a:endParaRPr lang="en-US" b="1" dirty="0"/>
          </a:p>
        </p:txBody>
      </p:sp>
      <p:sp>
        <p:nvSpPr>
          <p:cNvPr id="43020" name="Text Box 13"/>
          <p:cNvSpPr txBox="1">
            <a:spLocks noChangeArrowheads="1"/>
          </p:cNvSpPr>
          <p:nvPr/>
        </p:nvSpPr>
        <p:spPr bwMode="auto">
          <a:xfrm>
            <a:off x="6030311" y="4488488"/>
            <a:ext cx="1771854" cy="342900"/>
          </a:xfrm>
          <a:prstGeom prst="rect">
            <a:avLst/>
          </a:prstGeom>
          <a:solidFill>
            <a:schemeClr val="accent2">
              <a:lumMod val="20000"/>
              <a:lumOff val="80000"/>
            </a:schemeClr>
          </a:solidFill>
          <a:ln w="9525" algn="ctr">
            <a:solidFill>
              <a:schemeClr val="tx1"/>
            </a:solidFill>
            <a:miter lim="800000"/>
            <a:headEnd/>
            <a:tailEnd/>
          </a:ln>
        </p:spPr>
        <p:txBody>
          <a:bodyPr wrap="square" tIns="34290" anchor="ctr" anchorCtr="0">
            <a:noAutofit/>
          </a:bodyPr>
          <a:lstStyle/>
          <a:p>
            <a:pPr algn="ctr">
              <a:spcBef>
                <a:spcPct val="50000"/>
              </a:spcBef>
            </a:pPr>
            <a:r>
              <a:rPr lang="en-US" altLang="ja-JP" b="1" dirty="0">
                <a:ea typeface="MS PGothic" pitchFamily="34" charset="-128"/>
              </a:rPr>
              <a:t>Post-processing</a:t>
            </a:r>
            <a:endParaRPr lang="en-US" b="1" dirty="0"/>
          </a:p>
        </p:txBody>
      </p:sp>
      <p:sp>
        <p:nvSpPr>
          <p:cNvPr id="43021" name="Rectangle 19"/>
          <p:cNvSpPr>
            <a:spLocks noChangeArrowheads="1"/>
          </p:cNvSpPr>
          <p:nvPr/>
        </p:nvSpPr>
        <p:spPr bwMode="auto">
          <a:xfrm>
            <a:off x="1545021" y="2640720"/>
            <a:ext cx="2855529" cy="1485900"/>
          </a:xfrm>
          <a:prstGeom prst="rect">
            <a:avLst/>
          </a:prstGeom>
          <a:noFill/>
          <a:ln w="9525" algn="ctr">
            <a:solidFill>
              <a:srgbClr val="FF0000"/>
            </a:solidFill>
            <a:miter lim="800000"/>
            <a:headEnd/>
            <a:tailEnd/>
          </a:ln>
        </p:spPr>
        <p:txBody>
          <a:bodyPr wrap="none" anchor="ctr"/>
          <a:lstStyle/>
          <a:p>
            <a:endParaRPr lang="fr-FR" sz="1013"/>
          </a:p>
        </p:txBody>
      </p:sp>
      <p:cxnSp>
        <p:nvCxnSpPr>
          <p:cNvPr id="43022" name="AutoShape 13"/>
          <p:cNvCxnSpPr>
            <a:cxnSpLocks noChangeShapeType="1"/>
            <a:stCxn id="43017" idx="1"/>
            <a:endCxn id="43015" idx="3"/>
          </p:cNvCxnSpPr>
          <p:nvPr/>
        </p:nvCxnSpPr>
        <p:spPr bwMode="auto">
          <a:xfrm rot="10800000">
            <a:off x="4400551" y="1183395"/>
            <a:ext cx="1629761" cy="188205"/>
          </a:xfrm>
          <a:prstGeom prst="curvedConnector3">
            <a:avLst>
              <a:gd name="adj1" fmla="val 50000"/>
            </a:avLst>
          </a:prstGeom>
          <a:noFill/>
          <a:ln w="9525">
            <a:solidFill>
              <a:schemeClr val="tx1"/>
            </a:solidFill>
            <a:prstDash val="dash"/>
            <a:round/>
            <a:headEnd type="triangle" w="med" len="med"/>
            <a:tailEnd type="triangle" w="med" len="med"/>
          </a:ln>
        </p:spPr>
      </p:cxnSp>
      <p:cxnSp>
        <p:nvCxnSpPr>
          <p:cNvPr id="43023" name="AutoShape 14"/>
          <p:cNvCxnSpPr>
            <a:cxnSpLocks noChangeShapeType="1"/>
            <a:stCxn id="43018" idx="1"/>
            <a:endCxn id="43013" idx="3"/>
          </p:cNvCxnSpPr>
          <p:nvPr/>
        </p:nvCxnSpPr>
        <p:spPr bwMode="auto">
          <a:xfrm rot="10800000">
            <a:off x="4400551" y="1469146"/>
            <a:ext cx="1629761" cy="724540"/>
          </a:xfrm>
          <a:prstGeom prst="curvedConnector3">
            <a:avLst>
              <a:gd name="adj1" fmla="val 50000"/>
            </a:avLst>
          </a:prstGeom>
          <a:noFill/>
          <a:ln w="9525">
            <a:solidFill>
              <a:schemeClr val="tx1"/>
            </a:solidFill>
            <a:prstDash val="dash"/>
            <a:round/>
            <a:headEnd type="triangle" w="med" len="med"/>
            <a:tailEnd type="triangle" w="med" len="med"/>
          </a:ln>
        </p:spPr>
      </p:cxnSp>
      <p:cxnSp>
        <p:nvCxnSpPr>
          <p:cNvPr id="43024" name="AutoShape 15"/>
          <p:cNvCxnSpPr>
            <a:cxnSpLocks noChangeShapeType="1"/>
            <a:stCxn id="43019" idx="1"/>
            <a:endCxn id="43014" idx="3"/>
          </p:cNvCxnSpPr>
          <p:nvPr/>
        </p:nvCxnSpPr>
        <p:spPr bwMode="auto">
          <a:xfrm rot="10800000">
            <a:off x="4400551" y="2069220"/>
            <a:ext cx="1629761" cy="946550"/>
          </a:xfrm>
          <a:prstGeom prst="curvedConnector3">
            <a:avLst>
              <a:gd name="adj1" fmla="val 50000"/>
            </a:avLst>
          </a:prstGeom>
          <a:noFill/>
          <a:ln w="9525">
            <a:solidFill>
              <a:schemeClr val="tx1"/>
            </a:solidFill>
            <a:prstDash val="dash"/>
            <a:round/>
            <a:headEnd type="triangle" w="med" len="med"/>
            <a:tailEnd type="triangle" w="med" len="med"/>
          </a:ln>
        </p:spPr>
      </p:cxnSp>
      <p:cxnSp>
        <p:nvCxnSpPr>
          <p:cNvPr id="43025" name="AutoShape 16"/>
          <p:cNvCxnSpPr>
            <a:cxnSpLocks noChangeShapeType="1"/>
            <a:stCxn id="43020" idx="1"/>
            <a:endCxn id="43016" idx="3"/>
          </p:cNvCxnSpPr>
          <p:nvPr/>
        </p:nvCxnSpPr>
        <p:spPr bwMode="auto">
          <a:xfrm rot="10800000" flipV="1">
            <a:off x="4400551" y="4659937"/>
            <a:ext cx="1629761" cy="18538"/>
          </a:xfrm>
          <a:prstGeom prst="curvedConnector3">
            <a:avLst>
              <a:gd name="adj1" fmla="val 50000"/>
            </a:avLst>
          </a:prstGeom>
          <a:noFill/>
          <a:ln w="9525">
            <a:solidFill>
              <a:schemeClr val="tx1"/>
            </a:solidFill>
            <a:prstDash val="dash"/>
            <a:round/>
            <a:headEnd type="triangle" w="med" len="med"/>
            <a:tailEnd type="triangle" w="med" len="med"/>
          </a:ln>
        </p:spPr>
      </p:cxnSp>
      <p:cxnSp>
        <p:nvCxnSpPr>
          <p:cNvPr id="43026" name="AutoShape 17"/>
          <p:cNvCxnSpPr>
            <a:cxnSpLocks noChangeShapeType="1"/>
            <a:stCxn id="43027" idx="1"/>
            <a:endCxn id="43021" idx="3"/>
          </p:cNvCxnSpPr>
          <p:nvPr/>
        </p:nvCxnSpPr>
        <p:spPr bwMode="auto">
          <a:xfrm rot="10800000">
            <a:off x="4400551" y="3383671"/>
            <a:ext cx="1629761" cy="454184"/>
          </a:xfrm>
          <a:prstGeom prst="curvedConnector3">
            <a:avLst>
              <a:gd name="adj1" fmla="val 50000"/>
            </a:avLst>
          </a:prstGeom>
          <a:noFill/>
          <a:ln w="9525">
            <a:solidFill>
              <a:schemeClr val="tx1"/>
            </a:solidFill>
            <a:prstDash val="dash"/>
            <a:round/>
            <a:headEnd type="triangle" w="med" len="med"/>
            <a:tailEnd type="triangle" w="med" len="med"/>
          </a:ln>
        </p:spPr>
      </p:cxnSp>
      <p:sp>
        <p:nvSpPr>
          <p:cNvPr id="43027" name="Text Box 11"/>
          <p:cNvSpPr txBox="1">
            <a:spLocks noChangeArrowheads="1"/>
          </p:cNvSpPr>
          <p:nvPr/>
        </p:nvSpPr>
        <p:spPr bwMode="auto">
          <a:xfrm>
            <a:off x="6030311" y="3666404"/>
            <a:ext cx="1771854" cy="342900"/>
          </a:xfrm>
          <a:prstGeom prst="rect">
            <a:avLst/>
          </a:prstGeom>
          <a:solidFill>
            <a:schemeClr val="accent2">
              <a:lumMod val="20000"/>
              <a:lumOff val="80000"/>
            </a:schemeClr>
          </a:solidFill>
          <a:ln w="9525" algn="ctr">
            <a:solidFill>
              <a:schemeClr val="tx1"/>
            </a:solidFill>
            <a:miter lim="800000"/>
            <a:headEnd/>
            <a:tailEnd/>
          </a:ln>
        </p:spPr>
        <p:txBody>
          <a:bodyPr wrap="square" tIns="34290" anchor="ctr" anchorCtr="0">
            <a:noAutofit/>
          </a:bodyPr>
          <a:lstStyle/>
          <a:p>
            <a:pPr algn="ctr">
              <a:spcBef>
                <a:spcPct val="50000"/>
              </a:spcBef>
            </a:pPr>
            <a:r>
              <a:rPr lang="en-US" altLang="ja-JP" b="1" dirty="0">
                <a:ea typeface="MS PGothic" pitchFamily="34" charset="-128"/>
              </a:rPr>
              <a:t>Constraints</a:t>
            </a:r>
            <a:endParaRPr lang="en-US" b="1" dirty="0"/>
          </a:p>
        </p:txBody>
      </p:sp>
      <p:pic>
        <p:nvPicPr>
          <p:cNvPr id="20" name="Picture 47" descr="toolbox.png"/>
          <p:cNvPicPr>
            <a:picLocks noChangeAspect="1"/>
          </p:cNvPicPr>
          <p:nvPr/>
        </p:nvPicPr>
        <p:blipFill>
          <a:blip r:embed="rId4"/>
          <a:srcRect/>
          <a:stretch>
            <a:fillRect/>
          </a:stretch>
        </p:blipFill>
        <p:spPr bwMode="auto">
          <a:xfrm>
            <a:off x="7171353" y="441493"/>
            <a:ext cx="587545" cy="587545"/>
          </a:xfrm>
          <a:prstGeom prst="rect">
            <a:avLst/>
          </a:prstGeom>
          <a:noFill/>
          <a:ln w="9525">
            <a:noFill/>
            <a:miter lim="800000"/>
            <a:headEnd/>
            <a:tailEnd/>
          </a:ln>
        </p:spPr>
      </p:pic>
      <p:grpSp>
        <p:nvGrpSpPr>
          <p:cNvPr id="21" name="Group 20"/>
          <p:cNvGrpSpPr/>
          <p:nvPr/>
        </p:nvGrpSpPr>
        <p:grpSpPr>
          <a:xfrm>
            <a:off x="6643653" y="462784"/>
            <a:ext cx="500344" cy="566254"/>
            <a:chOff x="7855898" y="830317"/>
            <a:chExt cx="1101544" cy="1315857"/>
          </a:xfrm>
        </p:grpSpPr>
        <p:pic>
          <p:nvPicPr>
            <p:cNvPr id="22" name="Picture 49" descr="scientist.png"/>
            <p:cNvPicPr>
              <a:picLocks noChangeAspect="1"/>
            </p:cNvPicPr>
            <p:nvPr/>
          </p:nvPicPr>
          <p:blipFill>
            <a:blip r:embed="rId5"/>
            <a:srcRect/>
            <a:stretch>
              <a:fillRect/>
            </a:stretch>
          </p:blipFill>
          <p:spPr bwMode="auto">
            <a:xfrm>
              <a:off x="7855898" y="830317"/>
              <a:ext cx="1063444" cy="1063444"/>
            </a:xfrm>
            <a:prstGeom prst="rect">
              <a:avLst/>
            </a:prstGeom>
            <a:noFill/>
            <a:ln w="9525">
              <a:noFill/>
              <a:miter lim="800000"/>
              <a:headEnd/>
              <a:tailEnd/>
            </a:ln>
          </p:spPr>
        </p:pic>
        <p:pic>
          <p:nvPicPr>
            <p:cNvPr id="23" name="Picture 47" descr="cube_molecule.png"/>
            <p:cNvPicPr>
              <a:picLocks noChangeAspect="1"/>
            </p:cNvPicPr>
            <p:nvPr/>
          </p:nvPicPr>
          <p:blipFill>
            <a:blip r:embed="rId6"/>
            <a:srcRect/>
            <a:stretch>
              <a:fillRect/>
            </a:stretch>
          </p:blipFill>
          <p:spPr bwMode="auto">
            <a:xfrm>
              <a:off x="8345778" y="1534510"/>
              <a:ext cx="611664" cy="611664"/>
            </a:xfrm>
            <a:prstGeom prst="rect">
              <a:avLst/>
            </a:prstGeom>
            <a:noFill/>
            <a:ln w="9525">
              <a:noFill/>
              <a:miter lim="800000"/>
              <a:headEnd/>
              <a:tailEnd/>
            </a:ln>
          </p:spPr>
        </p:pic>
      </p:grpSp>
    </p:spTree>
    <p:extLst>
      <p:ext uri="{BB962C8B-B14F-4D97-AF65-F5344CB8AC3E}">
        <p14:creationId xmlns:p14="http://schemas.microsoft.com/office/powerpoint/2010/main" val="167686119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2"/>
          <p:cNvSpPr>
            <a:spLocks noGrp="1"/>
          </p:cNvSpPr>
          <p:nvPr>
            <p:ph type="title"/>
          </p:nvPr>
        </p:nvSpPr>
        <p:spPr>
          <a:xfrm>
            <a:off x="228599" y="201168"/>
            <a:ext cx="7834745" cy="4491101"/>
          </a:xfrm>
        </p:spPr>
        <p:txBody>
          <a:bodyPr/>
          <a:lstStyle/>
          <a:p>
            <a:r>
              <a:rPr lang="en-US" dirty="0"/>
              <a:t>A More Complex Example (Supply Chain Network Design)</a:t>
            </a:r>
          </a:p>
        </p:txBody>
      </p:sp>
      <p:sp>
        <p:nvSpPr>
          <p:cNvPr id="77826" name="Content Placeholder 3"/>
          <p:cNvSpPr>
            <a:spLocks noGrp="1"/>
          </p:cNvSpPr>
          <p:nvPr>
            <p:ph idx="1"/>
          </p:nvPr>
        </p:nvSpPr>
        <p:spPr>
          <a:xfrm>
            <a:off x="484909" y="683490"/>
            <a:ext cx="8174182" cy="2882323"/>
          </a:xfrm>
        </p:spPr>
        <p:txBody>
          <a:bodyPr/>
          <a:lstStyle/>
          <a:p>
            <a:r>
              <a:rPr lang="en-US" sz="1050" dirty="0"/>
              <a:t>Input Data</a:t>
            </a:r>
          </a:p>
          <a:p>
            <a:pPr lvl="1"/>
            <a:r>
              <a:rPr lang="en-US" sz="1050" dirty="0"/>
              <a:t>Locations of Stores</a:t>
            </a:r>
          </a:p>
          <a:p>
            <a:pPr lvl="1"/>
            <a:r>
              <a:rPr lang="en-US" sz="1050" dirty="0"/>
              <a:t>Potential locations of warehouses</a:t>
            </a:r>
          </a:p>
          <a:p>
            <a:pPr lvl="1"/>
            <a:r>
              <a:rPr lang="en-US" sz="1050" dirty="0"/>
              <a:t>Transportation cost to deliver a truckload from each warehouse to each store</a:t>
            </a:r>
          </a:p>
          <a:p>
            <a:pPr lvl="1"/>
            <a:r>
              <a:rPr lang="en-US" sz="1050" dirty="0"/>
              <a:t>Number of truckloads to deliver to each store per day</a:t>
            </a:r>
          </a:p>
          <a:p>
            <a:pPr lvl="1"/>
            <a:r>
              <a:rPr lang="en-US" sz="1050" dirty="0"/>
              <a:t>Maximum Number of truckloads that a warehouse could deliver per day</a:t>
            </a:r>
          </a:p>
          <a:p>
            <a:pPr lvl="1"/>
            <a:r>
              <a:rPr lang="en-US" sz="1050" dirty="0"/>
              <a:t>Fixed cost to build each warehouse</a:t>
            </a:r>
          </a:p>
          <a:p>
            <a:r>
              <a:rPr lang="en-US" sz="1050" dirty="0"/>
              <a:t>Decision Variables</a:t>
            </a:r>
          </a:p>
          <a:p>
            <a:pPr lvl="1"/>
            <a:r>
              <a:rPr lang="en-US" sz="1050" dirty="0"/>
              <a:t>Binary variable to indicate whether to open a particular warehouse</a:t>
            </a:r>
          </a:p>
          <a:p>
            <a:pPr lvl="1"/>
            <a:r>
              <a:rPr lang="en-US" sz="1050" dirty="0"/>
              <a:t>Binary variable to indicate whether a particular store should be assigned to a particular warehouse</a:t>
            </a:r>
          </a:p>
          <a:p>
            <a:r>
              <a:rPr lang="en-US" sz="1050" dirty="0"/>
              <a:t>Constraints</a:t>
            </a:r>
          </a:p>
          <a:p>
            <a:pPr lvl="1"/>
            <a:r>
              <a:rPr lang="en-US" sz="1050" dirty="0"/>
              <a:t>For each warehouse</a:t>
            </a:r>
          </a:p>
          <a:p>
            <a:pPr lvl="2"/>
            <a:r>
              <a:rPr lang="en-US" sz="1050" dirty="0"/>
              <a:t>Sum of truckloads for all stores assigned to that warehouse is less than or equal to the warehouse capacity</a:t>
            </a:r>
          </a:p>
          <a:p>
            <a:pPr lvl="1"/>
            <a:r>
              <a:rPr lang="en-US" sz="1050" dirty="0"/>
              <a:t>For each store</a:t>
            </a:r>
          </a:p>
          <a:p>
            <a:pPr lvl="2"/>
            <a:r>
              <a:rPr lang="en-US" sz="1050" dirty="0"/>
              <a:t>Each store must be assigned to at least one warehouse, and that warehouse must be open</a:t>
            </a:r>
          </a:p>
          <a:p>
            <a:r>
              <a:rPr lang="en-US" sz="1050" dirty="0"/>
              <a:t>Objective Function</a:t>
            </a:r>
          </a:p>
          <a:p>
            <a:pPr lvl="1"/>
            <a:r>
              <a:rPr lang="en-US" sz="1050" dirty="0"/>
              <a:t>Minimize fixed cost of opening warehouses, plus transportation costs of delivery to all stores</a:t>
            </a:r>
          </a:p>
          <a:p>
            <a:r>
              <a:rPr lang="en-US" sz="1050" dirty="0"/>
              <a:t>Problem Size can get large</a:t>
            </a:r>
          </a:p>
          <a:p>
            <a:pPr lvl="1"/>
            <a:r>
              <a:rPr lang="en-US" sz="1050" dirty="0"/>
              <a:t>4000 stores, 100 potential warehouse locations, is already over 400,000 variables!</a:t>
            </a:r>
          </a:p>
          <a:p>
            <a:r>
              <a:rPr lang="en-US" sz="1050" dirty="0"/>
              <a:t>Dependent upon additional complexities, problem can be solved in a few minutes</a:t>
            </a:r>
          </a:p>
          <a:p>
            <a:pPr lvl="1"/>
            <a:endParaRPr lang="en-US" sz="1050" dirty="0"/>
          </a:p>
        </p:txBody>
      </p:sp>
    </p:spTree>
    <p:extLst>
      <p:ext uri="{BB962C8B-B14F-4D97-AF65-F5344CB8AC3E}">
        <p14:creationId xmlns:p14="http://schemas.microsoft.com/office/powerpoint/2010/main" val="1141860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BE69CC2-25F4-7849-8787-C54FAE7D9A00}"/>
              </a:ext>
            </a:extLst>
          </p:cNvPr>
          <p:cNvSpPr>
            <a:spLocks noGrp="1"/>
          </p:cNvSpPr>
          <p:nvPr>
            <p:ph type="sldNum" sz="quarter" idx="10"/>
          </p:nvPr>
        </p:nvSpPr>
        <p:spPr/>
        <p:txBody>
          <a:bodyPr/>
          <a:lstStyle/>
          <a:p>
            <a:pPr>
              <a:defRPr/>
            </a:pPr>
            <a:fld id="{067C48BD-5CC3-4520-A11A-5C14C9003746}" type="slidenum">
              <a:rPr lang="en-US" smtClean="0"/>
              <a:pPr>
                <a:defRPr/>
              </a:pPr>
              <a:t>27</a:t>
            </a:fld>
            <a:endParaRPr lang="en-US"/>
          </a:p>
        </p:txBody>
      </p:sp>
      <p:sp>
        <p:nvSpPr>
          <p:cNvPr id="6" name="Rectangle 5">
            <a:extLst>
              <a:ext uri="{FF2B5EF4-FFF2-40B4-BE49-F238E27FC236}">
                <a16:creationId xmlns:a16="http://schemas.microsoft.com/office/drawing/2014/main" id="{E33FAF55-5003-8242-9824-AC027B2EE625}"/>
              </a:ext>
            </a:extLst>
          </p:cNvPr>
          <p:cNvSpPr/>
          <p:nvPr/>
        </p:nvSpPr>
        <p:spPr>
          <a:xfrm>
            <a:off x="475673" y="423718"/>
            <a:ext cx="8031017" cy="1569660"/>
          </a:xfrm>
          <a:prstGeom prst="rect">
            <a:avLst/>
          </a:prstGeom>
        </p:spPr>
        <p:txBody>
          <a:bodyPr wrap="square">
            <a:spAutoFit/>
          </a:bodyPr>
          <a:lstStyle/>
          <a:p>
            <a:pPr>
              <a:spcAft>
                <a:spcPts val="600"/>
              </a:spcAft>
            </a:pPr>
            <a:r>
              <a:rPr lang="en-US" sz="2000" dirty="0">
                <a:solidFill>
                  <a:schemeClr val="bg2"/>
                </a:solidFill>
                <a:latin typeface="IBM Plex Sans" panose="020B0503050203000203" pitchFamily="34" charset="77"/>
              </a:rPr>
              <a:t>To learn more about CPLEX and Decision Optimization, check out:</a:t>
            </a:r>
          </a:p>
          <a:p>
            <a:pPr marL="285750" indent="-285750">
              <a:spcAft>
                <a:spcPts val="600"/>
              </a:spcAft>
              <a:buFont typeface="Arial" panose="020B0604020202020204" pitchFamily="34" charset="0"/>
              <a:buChar char="•"/>
            </a:pPr>
            <a:r>
              <a:rPr lang="en-US" sz="1400" dirty="0">
                <a:solidFill>
                  <a:schemeClr val="bg2"/>
                </a:solidFill>
                <a:latin typeface="IBM Plex Sans" panose="020B0503050203000203" pitchFamily="34" charset="77"/>
                <a:hlinkClick r:id="rId2">
                  <a:extLst>
                    <a:ext uri="{A12FA001-AC4F-418D-AE19-62706E023703}">
                      <ahyp:hlinkClr xmlns:ahyp="http://schemas.microsoft.com/office/drawing/2018/hyperlinkcolor" val="tx"/>
                    </a:ext>
                  </a:extLst>
                </a:hlinkClick>
              </a:rPr>
              <a:t>PPT: 5 things what you need to know about (math) optimization</a:t>
            </a:r>
            <a:endParaRPr lang="en-US" sz="1400" dirty="0">
              <a:solidFill>
                <a:schemeClr val="bg2"/>
              </a:solidFill>
              <a:latin typeface="IBM Plex Sans" panose="020B0503050203000203" pitchFamily="34" charset="77"/>
            </a:endParaRPr>
          </a:p>
          <a:p>
            <a:pPr marL="285750" indent="-285750">
              <a:spcAft>
                <a:spcPts val="600"/>
              </a:spcAft>
              <a:buFont typeface="Arial" panose="020B0604020202020204" pitchFamily="34" charset="0"/>
              <a:buChar char="•"/>
            </a:pPr>
            <a:r>
              <a:rPr lang="en-US" sz="1400" dirty="0">
                <a:solidFill>
                  <a:schemeClr val="bg2"/>
                </a:solidFill>
                <a:latin typeface="IBM Plex Sans" panose="020B0503050203000203" pitchFamily="34" charset="77"/>
                <a:hlinkClick r:id="rId3">
                  <a:extLst>
                    <a:ext uri="{A12FA001-AC4F-418D-AE19-62706E023703}">
                      <ahyp:hlinkClr xmlns:ahyp="http://schemas.microsoft.com/office/drawing/2018/hyperlinkcolor" val="tx"/>
                    </a:ext>
                  </a:extLst>
                </a:hlinkClick>
              </a:rPr>
              <a:t>DTE Video: Introduction—IBM ILOG CPLEX Optimization Studio</a:t>
            </a:r>
            <a:endParaRPr lang="en-US" sz="1400" dirty="0">
              <a:solidFill>
                <a:schemeClr val="bg2"/>
              </a:solidFill>
              <a:latin typeface="IBM Plex Sans" panose="020B0503050203000203" pitchFamily="34" charset="77"/>
            </a:endParaRPr>
          </a:p>
          <a:p>
            <a:pPr marL="285750" indent="-285750">
              <a:spcAft>
                <a:spcPts val="600"/>
              </a:spcAft>
              <a:buFont typeface="Arial" panose="020B0604020202020204" pitchFamily="34" charset="0"/>
              <a:buChar char="•"/>
            </a:pPr>
            <a:r>
              <a:rPr lang="en-US" sz="1400" dirty="0">
                <a:solidFill>
                  <a:schemeClr val="bg2"/>
                </a:solidFill>
                <a:latin typeface="IBM Plex Sans" panose="020B0503050203000203" pitchFamily="34" charset="77"/>
                <a:hlinkClick r:id="rId3">
                  <a:extLst>
                    <a:ext uri="{A12FA001-AC4F-418D-AE19-62706E023703}">
                      <ahyp:hlinkClr xmlns:ahyp="http://schemas.microsoft.com/office/drawing/2018/hyperlinkcolor" val="tx"/>
                    </a:ext>
                  </a:extLst>
                </a:hlinkClick>
              </a:rPr>
              <a:t>DTE Tutorial: Optimization Modeling with IBM ILOG CPLEX Optimization Studio</a:t>
            </a:r>
            <a:endParaRPr lang="en-US" sz="1400" dirty="0">
              <a:solidFill>
                <a:schemeClr val="bg2"/>
              </a:solidFill>
              <a:latin typeface="IBM Plex Sans" panose="020B0503050203000203" pitchFamily="34" charset="77"/>
            </a:endParaRPr>
          </a:p>
          <a:p>
            <a:pPr marL="285750" indent="-285750">
              <a:spcAft>
                <a:spcPts val="600"/>
              </a:spcAft>
              <a:buFont typeface="Arial" panose="020B0604020202020204" pitchFamily="34" charset="0"/>
              <a:buChar char="•"/>
            </a:pPr>
            <a:r>
              <a:rPr lang="en-US" sz="1400" dirty="0">
                <a:solidFill>
                  <a:schemeClr val="bg2"/>
                </a:solidFill>
                <a:latin typeface="IBM Plex Sans" panose="020B0503050203000203" pitchFamily="34" charset="77"/>
                <a:hlinkClick r:id="rId3">
                  <a:extLst>
                    <a:ext uri="{A12FA001-AC4F-418D-AE19-62706E023703}">
                      <ahyp:hlinkClr xmlns:ahyp="http://schemas.microsoft.com/office/drawing/2018/hyperlinkcolor" val="tx"/>
                    </a:ext>
                  </a:extLst>
                </a:hlinkClick>
              </a:rPr>
              <a:t>DTE Video: Key Features and Capabilities: IBM ILOG CPLEX Optimization Studio</a:t>
            </a:r>
            <a:endParaRPr lang="en-US" sz="1400" dirty="0">
              <a:solidFill>
                <a:schemeClr val="bg2"/>
              </a:solidFill>
              <a:latin typeface="IBM Plex Sans" panose="020B0503050203000203" pitchFamily="34" charset="77"/>
            </a:endParaRPr>
          </a:p>
        </p:txBody>
      </p:sp>
      <p:sp>
        <p:nvSpPr>
          <p:cNvPr id="8" name="Content Placeholder 3">
            <a:extLst>
              <a:ext uri="{FF2B5EF4-FFF2-40B4-BE49-F238E27FC236}">
                <a16:creationId xmlns:a16="http://schemas.microsoft.com/office/drawing/2014/main" id="{9A5C5BCF-D8AD-B840-9B27-BF40B0C4651E}"/>
              </a:ext>
            </a:extLst>
          </p:cNvPr>
          <p:cNvSpPr txBox="1">
            <a:spLocks/>
          </p:cNvSpPr>
          <p:nvPr/>
        </p:nvSpPr>
        <p:spPr>
          <a:xfrm>
            <a:off x="475673" y="2488663"/>
            <a:ext cx="7857837" cy="2231119"/>
          </a:xfrm>
          <a:prstGeom prst="rect">
            <a:avLst/>
          </a:prstGeom>
        </p:spPr>
        <p:txBody>
          <a:bodyPr vert="horz" lIns="91440" tIns="45720" rIns="91440" bIns="45720" rtlCol="0" anchor="t">
            <a:normAutofit/>
          </a:bodyPr>
          <a:lst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6695" indent="-226695">
              <a:spcAft>
                <a:spcPts val="600"/>
              </a:spcAft>
            </a:pPr>
            <a:r>
              <a:rPr lang="en-US" dirty="0"/>
              <a:t>WEB: </a:t>
            </a:r>
            <a:r>
              <a:rPr lang="en-US" dirty="0">
                <a:hlinkClick r:id="rId4"/>
              </a:rPr>
              <a:t>IBM ILOG CPLEX Optimization Studio</a:t>
            </a:r>
            <a:endParaRPr lang="en-US" dirty="0"/>
          </a:p>
          <a:p>
            <a:pPr marL="226695" indent="-226695"/>
            <a:r>
              <a:rPr lang="en-US" dirty="0"/>
              <a:t>DTE: </a:t>
            </a:r>
            <a:r>
              <a:rPr lang="en-US" dirty="0">
                <a:hlinkClick r:id="rId3"/>
              </a:rPr>
              <a:t>IBM ILOG CPLEX Optimization Studio</a:t>
            </a:r>
            <a:r>
              <a:rPr lang="en-US" dirty="0"/>
              <a:t>  -</a:t>
            </a:r>
            <a:r>
              <a:rPr lang="en-US" sz="1100" dirty="0"/>
              <a:t>Includes: Product Tour, Demos, Hands on Labs and more.</a:t>
            </a:r>
          </a:p>
          <a:p>
            <a:pPr marL="226695" indent="-226695">
              <a:spcAft>
                <a:spcPts val="600"/>
              </a:spcAft>
            </a:pPr>
            <a:r>
              <a:rPr lang="en-US" dirty="0"/>
              <a:t>Documentation: </a:t>
            </a:r>
            <a:r>
              <a:rPr lang="en-US" dirty="0">
                <a:solidFill>
                  <a:schemeClr val="bg1"/>
                </a:solidFill>
                <a:hlinkClick r:id="rId5"/>
              </a:rPr>
              <a:t>Knowledge Center</a:t>
            </a:r>
            <a:endParaRPr lang="en-US" dirty="0">
              <a:solidFill>
                <a:schemeClr val="bg1"/>
              </a:solidFill>
            </a:endParaRPr>
          </a:p>
          <a:p>
            <a:pPr marL="226695" indent="-226695">
              <a:spcAft>
                <a:spcPts val="600"/>
              </a:spcAft>
            </a:pPr>
            <a:r>
              <a:rPr lang="en-US" dirty="0"/>
              <a:t>System Requirements: </a:t>
            </a:r>
            <a:r>
              <a:rPr lang="en-US" dirty="0">
                <a:hlinkClick r:id="rId6"/>
              </a:rPr>
              <a:t>IBM ILOG CPLEX Optimization Studio</a:t>
            </a:r>
            <a:endParaRPr lang="en-US" dirty="0"/>
          </a:p>
          <a:p>
            <a:pPr marL="226695" indent="-226695">
              <a:spcAft>
                <a:spcPts val="600"/>
              </a:spcAft>
            </a:pPr>
            <a:r>
              <a:rPr lang="en-US" dirty="0"/>
              <a:t>Download: </a:t>
            </a:r>
            <a:r>
              <a:rPr lang="en-US" dirty="0">
                <a:hlinkClick r:id="rId7"/>
              </a:rPr>
              <a:t>How do I download CPLEX Optimization Studio?</a:t>
            </a:r>
            <a:endParaRPr lang="en-US" dirty="0"/>
          </a:p>
          <a:p>
            <a:pPr marL="231775" lvl="1" indent="0">
              <a:buFont typeface="Arial"/>
              <a:buNone/>
            </a:pPr>
            <a:endParaRPr lang="en-US" dirty="0"/>
          </a:p>
          <a:p>
            <a:pPr marL="231775" lvl="1" indent="0">
              <a:buFont typeface="Arial"/>
              <a:buNone/>
            </a:pPr>
            <a:endParaRPr lang="en-US" dirty="0"/>
          </a:p>
        </p:txBody>
      </p:sp>
    </p:spTree>
    <p:extLst>
      <p:ext uri="{BB962C8B-B14F-4D97-AF65-F5344CB8AC3E}">
        <p14:creationId xmlns:p14="http://schemas.microsoft.com/office/powerpoint/2010/main" val="3936174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8FAA3311-4C85-5E43-A7F7-78C131D2B729}"/>
              </a:ext>
            </a:extLst>
          </p:cNvPr>
          <p:cNvSpPr>
            <a:spLocks noGrp="1"/>
          </p:cNvSpPr>
          <p:nvPr>
            <p:ph type="title"/>
            <p:custDataLst>
              <p:tags r:id="rId1"/>
            </p:custDataLst>
          </p:nvPr>
        </p:nvSpPr>
        <p:spPr>
          <a:prstGeom prst="rect">
            <a:avLst/>
          </a:prstGeom>
        </p:spPr>
        <p:txBody>
          <a:bodyPr anchor="t">
            <a:normAutofit/>
          </a:bodyPr>
          <a:lstStyle/>
          <a:p>
            <a:r>
              <a:rPr lang="en-US" dirty="0"/>
              <a:t>Product  update</a:t>
            </a:r>
          </a:p>
        </p:txBody>
      </p:sp>
      <p:sp>
        <p:nvSpPr>
          <p:cNvPr id="2" name="Slide Number Placeholder 1">
            <a:extLst>
              <a:ext uri="{FF2B5EF4-FFF2-40B4-BE49-F238E27FC236}">
                <a16:creationId xmlns:a16="http://schemas.microsoft.com/office/drawing/2014/main" id="{821B4698-6B96-EE4A-A8C0-D19347CA502A}"/>
              </a:ext>
            </a:extLst>
          </p:cNvPr>
          <p:cNvSpPr>
            <a:spLocks noGrp="1"/>
          </p:cNvSpPr>
          <p:nvPr>
            <p:ph type="sldNum" sz="quarter" idx="10"/>
            <p:custDataLst>
              <p:tags r:id="rId2"/>
            </p:custDataLst>
          </p:nvPr>
        </p:nvSpPr>
        <p:spPr>
          <a:prstGeom prst="rect">
            <a:avLst/>
          </a:prstGeom>
        </p:spPr>
        <p:txBody>
          <a:bodyPr anchor="ctr">
            <a:normAutofit/>
          </a:bodyPr>
          <a:lstStyle/>
          <a:p>
            <a:pPr defTabSz="685783">
              <a:spcAft>
                <a:spcPts val="450"/>
              </a:spcAft>
            </a:pPr>
            <a:fld id="{D0BE6F14-FF48-0F4F-A8AA-2E3F25371E4A}" type="slidenum">
              <a:rPr lang="en-US"/>
              <a:pPr defTabSz="685783">
                <a:spcAft>
                  <a:spcPts val="450"/>
                </a:spcAft>
              </a:pPr>
              <a:t>3</a:t>
            </a:fld>
            <a:endParaRPr lang="en-US"/>
          </a:p>
        </p:txBody>
      </p:sp>
      <p:sp>
        <p:nvSpPr>
          <p:cNvPr id="6" name="Text Placeholder 5">
            <a:extLst>
              <a:ext uri="{FF2B5EF4-FFF2-40B4-BE49-F238E27FC236}">
                <a16:creationId xmlns:a16="http://schemas.microsoft.com/office/drawing/2014/main" id="{8D38CFF7-A4E2-484E-B3D2-BBB37A69E707}"/>
              </a:ext>
            </a:extLst>
          </p:cNvPr>
          <p:cNvSpPr>
            <a:spLocks noGrp="1"/>
          </p:cNvSpPr>
          <p:nvPr>
            <p:ph type="body" sz="quarter" idx="12"/>
            <p:custDataLst>
              <p:tags r:id="rId3"/>
            </p:custDataLst>
          </p:nvPr>
        </p:nvSpPr>
        <p:spPr>
          <a:xfrm>
            <a:off x="228600" y="1554480"/>
            <a:ext cx="4114800" cy="1003807"/>
          </a:xfrm>
          <a:prstGeom prst="rect">
            <a:avLst/>
          </a:prstGeom>
        </p:spPr>
        <p:txBody>
          <a:bodyPr anchorCtr="0">
            <a:normAutofit/>
          </a:bodyPr>
          <a:lstStyle/>
          <a:p>
            <a:pPr>
              <a:spcAft>
                <a:spcPts val="450"/>
              </a:spcAft>
            </a:pPr>
            <a:r>
              <a:rPr lang="en-US" sz="2400" dirty="0"/>
              <a:t>CPLEX Optimization Studio</a:t>
            </a:r>
          </a:p>
        </p:txBody>
      </p:sp>
      <p:pic>
        <p:nvPicPr>
          <p:cNvPr id="8" name="Picture 7">
            <a:extLst>
              <a:ext uri="{FF2B5EF4-FFF2-40B4-BE49-F238E27FC236}">
                <a16:creationId xmlns:a16="http://schemas.microsoft.com/office/drawing/2014/main" id="{B765BDC5-6494-44FA-A070-0D261A7B5AD3}"/>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l="16282" r="17051"/>
          <a:stretch/>
        </p:blipFill>
        <p:spPr>
          <a:xfrm>
            <a:off x="4242588" y="0"/>
            <a:ext cx="4901411" cy="5143500"/>
          </a:xfrm>
          <a:prstGeom prst="rect">
            <a:avLst/>
          </a:prstGeom>
          <a:noFill/>
        </p:spPr>
      </p:pic>
    </p:spTree>
    <p:extLst>
      <p:ext uri="{BB962C8B-B14F-4D97-AF65-F5344CB8AC3E}">
        <p14:creationId xmlns:p14="http://schemas.microsoft.com/office/powerpoint/2010/main" val="826754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228599" y="411480"/>
            <a:ext cx="5291667" cy="640080"/>
          </a:xfrm>
        </p:spPr>
        <p:txBody>
          <a:bodyPr/>
          <a:lstStyle/>
          <a:p>
            <a:r>
              <a:rPr lang="en-US" dirty="0"/>
              <a:t>How many optimization engine ?</a:t>
            </a:r>
            <a:endParaRPr lang="en-US" sz="1200" dirty="0"/>
          </a:p>
        </p:txBody>
      </p:sp>
      <p:sp>
        <p:nvSpPr>
          <p:cNvPr id="3" name="Slide Number Placeholder 2"/>
          <p:cNvSpPr>
            <a:spLocks noGrp="1"/>
          </p:cNvSpPr>
          <p:nvPr>
            <p:ph type="sldNum" sz="quarter" idx="10"/>
            <p:custDataLst>
              <p:tags r:id="rId2"/>
            </p:custDataLst>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D0BE6F14-FF48-0F4F-A8AA-2E3F25371E4A}" type="slidenum">
              <a:rPr kumimoji="0" lang="en-US" sz="600" b="0" i="0" u="none" strike="noStrike" kern="1200" cap="none" spc="0" normalizeH="0" baseline="0" noProof="0" smtClean="0">
                <a:ln>
                  <a:noFill/>
                </a:ln>
                <a:solidFill>
                  <a:srgbClr val="000000"/>
                </a:solidFill>
                <a:effectLst/>
                <a:uLnTx/>
                <a:uFillTx/>
                <a:latin typeface="IBM Plex Sans"/>
                <a:cs typeface="Arial" charset="0"/>
              </a:rPr>
              <a:pPr marL="0" marR="0" lvl="0" indent="0" algn="r" defTabSz="685800" rtl="0" eaLnBrk="1" fontAlgn="auto" latinLnBrk="0" hangingPunct="1">
                <a:lnSpc>
                  <a:spcPct val="100000"/>
                </a:lnSpc>
                <a:spcBef>
                  <a:spcPts val="0"/>
                </a:spcBef>
                <a:spcAft>
                  <a:spcPts val="0"/>
                </a:spcAft>
                <a:buClrTx/>
                <a:buSzTx/>
                <a:buFontTx/>
                <a:buNone/>
                <a:tabLst/>
                <a:defRPr/>
              </a:pPr>
              <a:t>4</a:t>
            </a:fld>
            <a:endParaRPr kumimoji="0" lang="en-US" sz="600" b="0" i="0" u="none" strike="noStrike" kern="1200" cap="none" spc="0" normalizeH="0" baseline="0" noProof="0">
              <a:ln>
                <a:noFill/>
              </a:ln>
              <a:solidFill>
                <a:srgbClr val="000000"/>
              </a:solidFill>
              <a:effectLst/>
              <a:uLnTx/>
              <a:uFillTx/>
              <a:latin typeface="IBM Plex Sans"/>
              <a:cs typeface="Arial" charset="0"/>
            </a:endParaRPr>
          </a:p>
        </p:txBody>
      </p:sp>
      <p:sp>
        <p:nvSpPr>
          <p:cNvPr id="6" name="Text Placeholder 5"/>
          <p:cNvSpPr>
            <a:spLocks noGrp="1"/>
          </p:cNvSpPr>
          <p:nvPr>
            <p:ph type="body" sz="quarter" idx="13"/>
            <p:custDataLst>
              <p:tags r:id="rId3"/>
            </p:custDataLst>
          </p:nvPr>
        </p:nvSpPr>
        <p:spPr>
          <a:xfrm>
            <a:off x="228601" y="1146097"/>
            <a:ext cx="4114800" cy="3585845"/>
          </a:xfrm>
        </p:spPr>
        <p:txBody>
          <a:bodyPr/>
          <a:lstStyle/>
          <a:p>
            <a:r>
              <a:rPr lang="en-US" sz="3600" b="1" dirty="0">
                <a:solidFill>
                  <a:schemeClr val="accent1">
                    <a:lumMod val="40000"/>
                    <a:lumOff val="60000"/>
                  </a:schemeClr>
                </a:solidFill>
              </a:rPr>
              <a:t>2 engines</a:t>
            </a:r>
          </a:p>
          <a:p>
            <a:endParaRPr lang="en-US" sz="3600" b="1" dirty="0">
              <a:solidFill>
                <a:srgbClr val="0F6FFF"/>
              </a:solidFill>
            </a:endParaRPr>
          </a:p>
          <a:p>
            <a:r>
              <a:rPr lang="en-US" dirty="0"/>
              <a:t>CPLEX – Mathematical Programming</a:t>
            </a:r>
          </a:p>
          <a:p>
            <a:pPr marL="682625" lvl="2" indent="-219075">
              <a:spcBef>
                <a:spcPts val="0"/>
              </a:spcBef>
              <a:buFont typeface="Wingdings" pitchFamily="2" charset="2"/>
              <a:buChar char="§"/>
            </a:pPr>
            <a:r>
              <a:rPr lang="en-US" sz="1200" dirty="0"/>
              <a:t>Linear Programming</a:t>
            </a:r>
          </a:p>
          <a:p>
            <a:pPr marL="682625" lvl="2" indent="-219075">
              <a:spcBef>
                <a:spcPts val="0"/>
              </a:spcBef>
              <a:buFont typeface="Wingdings" pitchFamily="2" charset="2"/>
              <a:buChar char="§"/>
            </a:pPr>
            <a:r>
              <a:rPr lang="en-US" sz="1200" dirty="0"/>
              <a:t>Mixed Integer Programming (most common)</a:t>
            </a:r>
          </a:p>
          <a:p>
            <a:pPr marL="682625" lvl="2" indent="-219075">
              <a:spcBef>
                <a:spcPts val="0"/>
              </a:spcBef>
              <a:buFont typeface="Wingdings" pitchFamily="2" charset="2"/>
              <a:buChar char="§"/>
            </a:pPr>
            <a:r>
              <a:rPr lang="en-US" sz="1200" dirty="0"/>
              <a:t>Quadratic Programming</a:t>
            </a:r>
          </a:p>
          <a:p>
            <a:endParaRPr lang="en-US" dirty="0"/>
          </a:p>
          <a:p>
            <a:r>
              <a:rPr lang="en-US" dirty="0"/>
              <a:t>CP optimizer -  Constraint Programming Optimizer</a:t>
            </a:r>
          </a:p>
          <a:p>
            <a:endParaRPr lang="en-US" dirty="0"/>
          </a:p>
        </p:txBody>
      </p:sp>
      <p:pic>
        <p:nvPicPr>
          <p:cNvPr id="4" name="Picture 3">
            <a:extLst>
              <a:ext uri="{FF2B5EF4-FFF2-40B4-BE49-F238E27FC236}">
                <a16:creationId xmlns:a16="http://schemas.microsoft.com/office/drawing/2014/main" id="{046561AF-C373-2A4B-99D8-1FCAE8D4E039}"/>
              </a:ext>
            </a:extLst>
          </p:cNvPr>
          <p:cNvPicPr>
            <a:picLocks noChangeAspect="1"/>
          </p:cNvPicPr>
          <p:nvPr/>
        </p:nvPicPr>
        <p:blipFill rotWithShape="1">
          <a:blip r:embed="rId5"/>
          <a:srcRect l="51130" r="29984" b="5044"/>
          <a:stretch/>
        </p:blipFill>
        <p:spPr>
          <a:xfrm>
            <a:off x="2590799" y="1051559"/>
            <a:ext cx="990601" cy="916517"/>
          </a:xfrm>
          <a:prstGeom prst="rect">
            <a:avLst/>
          </a:prstGeom>
        </p:spPr>
      </p:pic>
      <p:pic>
        <p:nvPicPr>
          <p:cNvPr id="5" name="Picture 4">
            <a:extLst>
              <a:ext uri="{FF2B5EF4-FFF2-40B4-BE49-F238E27FC236}">
                <a16:creationId xmlns:a16="http://schemas.microsoft.com/office/drawing/2014/main" id="{85C74E19-3867-3F40-BC15-DFA1B903BA3F}"/>
              </a:ext>
            </a:extLst>
          </p:cNvPr>
          <p:cNvPicPr>
            <a:picLocks noChangeAspect="1"/>
          </p:cNvPicPr>
          <p:nvPr/>
        </p:nvPicPr>
        <p:blipFill>
          <a:blip r:embed="rId6"/>
          <a:stretch>
            <a:fillRect/>
          </a:stretch>
        </p:blipFill>
        <p:spPr>
          <a:xfrm>
            <a:off x="4572000" y="2043669"/>
            <a:ext cx="4495800" cy="1790700"/>
          </a:xfrm>
          <a:prstGeom prst="rect">
            <a:avLst/>
          </a:prstGeom>
        </p:spPr>
      </p:pic>
    </p:spTree>
    <p:extLst>
      <p:ext uri="{BB962C8B-B14F-4D97-AF65-F5344CB8AC3E}">
        <p14:creationId xmlns:p14="http://schemas.microsoft.com/office/powerpoint/2010/main" val="4172942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ooter Placeholder 4"/>
          <p:cNvSpPr>
            <a:spLocks noGrp="1"/>
          </p:cNvSpPr>
          <p:nvPr>
            <p:ph type="ftr" sz="quarter" idx="11"/>
          </p:nvPr>
        </p:nvSpPr>
        <p:spPr>
          <a:xfrm>
            <a:off x="3429000" y="4914900"/>
            <a:ext cx="2343150" cy="342900"/>
          </a:xfrm>
        </p:spPr>
        <p:txBody>
          <a:bodyPr lIns="68580" tIns="34290" rIns="68580" bIns="34290"/>
          <a:lstStyle/>
          <a:p>
            <a:pPr algn="ctr" eaLnBrk="0" hangingPunct="0"/>
            <a:r>
              <a:rPr lang="en-US" altLang="en-US" sz="750">
                <a:solidFill>
                  <a:schemeClr val="bg1"/>
                </a:solidFill>
              </a:rPr>
              <a:t>Internal ILOG Document</a:t>
            </a:r>
            <a:endParaRPr lang="en-US" altLang="en-US" sz="750">
              <a:solidFill>
                <a:schemeClr val="bg1"/>
              </a:solidFill>
              <a:latin typeface="Times" pitchFamily="18" charset="0"/>
            </a:endParaRPr>
          </a:p>
        </p:txBody>
      </p:sp>
      <p:sp>
        <p:nvSpPr>
          <p:cNvPr id="10243" name="Slide Number Placeholder 5"/>
          <p:cNvSpPr>
            <a:spLocks noGrp="1"/>
          </p:cNvSpPr>
          <p:nvPr>
            <p:ph type="sldNum" sz="quarter" idx="10"/>
          </p:nvPr>
        </p:nvSpPr>
        <p:spPr bwMode="auto">
          <a:xfrm>
            <a:off x="6572250" y="4857750"/>
            <a:ext cx="1428750" cy="342900"/>
          </a:xfrm>
        </p:spPr>
        <p:txBody>
          <a:bodyPr vert="horz" lIns="68580" tIns="34290" rIns="68580" bIns="34290" rtlCol="0" anchor="ctr"/>
          <a:lstStyle/>
          <a:p>
            <a:pPr algn="r" eaLnBrk="0" hangingPunct="0"/>
            <a:fld id="{E978AD02-F033-40BA-9242-78C2CCE59DF7}" type="slidenum">
              <a:rPr lang="en-US" altLang="en-US" sz="1350">
                <a:solidFill>
                  <a:schemeClr val="bg1"/>
                </a:solidFill>
              </a:rPr>
              <a:pPr algn="r" eaLnBrk="0" hangingPunct="0"/>
              <a:t>5</a:t>
            </a:fld>
            <a:endParaRPr lang="en-US" altLang="en-US" sz="1350">
              <a:solidFill>
                <a:schemeClr val="bg1"/>
              </a:solidFill>
            </a:endParaRPr>
          </a:p>
        </p:txBody>
      </p:sp>
      <p:sp>
        <p:nvSpPr>
          <p:cNvPr id="10245" name="Rectangle 3"/>
          <p:cNvSpPr>
            <a:spLocks noGrp="1" noChangeArrowheads="1"/>
          </p:cNvSpPr>
          <p:nvPr>
            <p:ph type="body" idx="4294967295"/>
          </p:nvPr>
        </p:nvSpPr>
        <p:spPr>
          <a:xfrm>
            <a:off x="387926" y="679847"/>
            <a:ext cx="7296909" cy="3604022"/>
          </a:xfrm>
        </p:spPr>
        <p:txBody>
          <a:bodyPr/>
          <a:lstStyle/>
          <a:p>
            <a:r>
              <a:rPr lang="en-US" dirty="0"/>
              <a:t>Mathematical Programming (MP)</a:t>
            </a:r>
          </a:p>
          <a:p>
            <a:pPr lvl="1"/>
            <a:r>
              <a:rPr lang="en-US" dirty="0"/>
              <a:t>CPLEX –The “Gold Standard” for LP &amp; MIP in the Operations Research  profession, because of superior:</a:t>
            </a:r>
          </a:p>
          <a:p>
            <a:pPr lvl="2">
              <a:lnSpc>
                <a:spcPct val="80000"/>
              </a:lnSpc>
            </a:pPr>
            <a:r>
              <a:rPr lang="en-US" dirty="0"/>
              <a:t>Performance – can solve large MIP problems quickly </a:t>
            </a:r>
            <a:r>
              <a:rPr lang="en-US" dirty="0">
                <a:solidFill>
                  <a:schemeClr val="tx1"/>
                </a:solidFill>
              </a:rPr>
              <a:t>t problems are MIP</a:t>
            </a:r>
          </a:p>
          <a:p>
            <a:pPr lvl="2">
              <a:lnSpc>
                <a:spcPct val="80000"/>
              </a:lnSpc>
            </a:pPr>
            <a:r>
              <a:rPr lang="en-US" dirty="0"/>
              <a:t>Robustness – dependable, accurate, consistent</a:t>
            </a:r>
          </a:p>
          <a:p>
            <a:pPr lvl="2">
              <a:lnSpc>
                <a:spcPct val="80000"/>
              </a:lnSpc>
            </a:pPr>
            <a:r>
              <a:rPr lang="en-US" dirty="0"/>
              <a:t>Interactive – able to stop and start at any point, able to force solutions, provide sensitivity information, analyze causes of infeasibility, etc</a:t>
            </a:r>
          </a:p>
          <a:p>
            <a:pPr lvl="1"/>
            <a:r>
              <a:rPr lang="en-US" dirty="0"/>
              <a:t>Founders received 1</a:t>
            </a:r>
            <a:r>
              <a:rPr lang="en-US" baseline="30000" dirty="0"/>
              <a:t>st</a:t>
            </a:r>
            <a:r>
              <a:rPr lang="en-US" dirty="0"/>
              <a:t> INFORMS Impact Award in 2004</a:t>
            </a:r>
          </a:p>
          <a:p>
            <a:r>
              <a:rPr lang="en-US" dirty="0"/>
              <a:t>Constraint Programming (CP)</a:t>
            </a:r>
          </a:p>
          <a:p>
            <a:pPr lvl="1"/>
            <a:r>
              <a:rPr lang="en-US" dirty="0"/>
              <a:t>The first commercial tools for handling the toughest scheduling &amp; routing problems</a:t>
            </a:r>
          </a:p>
          <a:p>
            <a:pPr lvl="2">
              <a:lnSpc>
                <a:spcPct val="80000"/>
              </a:lnSpc>
            </a:pPr>
            <a:r>
              <a:rPr lang="en-US" dirty="0"/>
              <a:t>Temporal and non-linear constraints</a:t>
            </a:r>
          </a:p>
          <a:p>
            <a:pPr lvl="2">
              <a:lnSpc>
                <a:spcPct val="80000"/>
              </a:lnSpc>
            </a:pPr>
            <a:r>
              <a:rPr lang="en-US" dirty="0"/>
              <a:t>Dealing with the high end of the “combinatorial explosion” problem</a:t>
            </a:r>
          </a:p>
          <a:p>
            <a:pPr lvl="1"/>
            <a:r>
              <a:rPr lang="en-US" dirty="0"/>
              <a:t>Excels at finding feasible solutions, then making incremental improvements</a:t>
            </a:r>
          </a:p>
          <a:p>
            <a:pPr lvl="1"/>
            <a:r>
              <a:rPr lang="en-US" dirty="0"/>
              <a:t>Latest, ILOG CP Optimizer, the first automatic constraint programming (CP) optimizer</a:t>
            </a:r>
          </a:p>
        </p:txBody>
      </p:sp>
      <p:sp>
        <p:nvSpPr>
          <p:cNvPr id="10246" name="Text Box 4"/>
          <p:cNvSpPr txBox="1">
            <a:spLocks noChangeArrowheads="1"/>
          </p:cNvSpPr>
          <p:nvPr/>
        </p:nvSpPr>
        <p:spPr bwMode="auto">
          <a:xfrm>
            <a:off x="387926" y="105966"/>
            <a:ext cx="3307316" cy="369332"/>
          </a:xfrm>
          <a:prstGeom prst="rect">
            <a:avLst/>
          </a:prstGeom>
          <a:noFill/>
          <a:ln w="12700">
            <a:noFill/>
            <a:miter lim="800000"/>
            <a:headEnd/>
            <a:tailEnd/>
          </a:ln>
        </p:spPr>
        <p:txBody>
          <a:bodyPr wrap="none">
            <a:spAutoFit/>
          </a:bodyPr>
          <a:lstStyle/>
          <a:p>
            <a:pPr eaLnBrk="0" hangingPunct="0">
              <a:lnSpc>
                <a:spcPct val="100000"/>
              </a:lnSpc>
            </a:pPr>
            <a:r>
              <a:rPr lang="en-US" sz="1800" b="1" dirty="0">
                <a:solidFill>
                  <a:schemeClr val="bg2"/>
                </a:solidFill>
              </a:rPr>
              <a:t>2 Fundamental Technologies</a:t>
            </a:r>
          </a:p>
        </p:txBody>
      </p:sp>
    </p:spTree>
    <p:extLst>
      <p:ext uri="{BB962C8B-B14F-4D97-AF65-F5344CB8AC3E}">
        <p14:creationId xmlns:p14="http://schemas.microsoft.com/office/powerpoint/2010/main" val="1012208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Espace réservé du numéro de diapositive 5"/>
          <p:cNvSpPr>
            <a:spLocks noGrp="1"/>
          </p:cNvSpPr>
          <p:nvPr>
            <p:ph type="sldNum" sz="quarter" idx="10"/>
          </p:nvPr>
        </p:nvSpPr>
        <p:spPr bwMode="auto">
          <a:noFill/>
          <a:ln>
            <a:miter lim="800000"/>
            <a:headEnd/>
            <a:tailEnd/>
          </a:ln>
        </p:spPr>
        <p:txBody>
          <a:bodyPr vert="horz" lIns="68580" tIns="34290" rIns="68580" bIns="34290" rtlCol="0" anchor="ctr"/>
          <a:lstStyle/>
          <a:p>
            <a:pPr algn="r" eaLnBrk="0" hangingPunct="0"/>
            <a:fld id="{4A88FBFE-0EED-42F6-A4F0-E9F66DE04480}" type="slidenum">
              <a:rPr lang="en-US" altLang="en-US" smtClean="0">
                <a:ea typeface="ＭＳ Ｐゴシック" pitchFamily="34" charset="-128"/>
              </a:rPr>
              <a:pPr algn="r" eaLnBrk="0" hangingPunct="0"/>
              <a:t>6</a:t>
            </a:fld>
            <a:endParaRPr lang="en-US" altLang="en-US">
              <a:ea typeface="ＭＳ Ｐゴシック" pitchFamily="34" charset="-128"/>
            </a:endParaRPr>
          </a:p>
        </p:txBody>
      </p:sp>
      <p:sp>
        <p:nvSpPr>
          <p:cNvPr id="79873" name="Rectangle 2"/>
          <p:cNvSpPr>
            <a:spLocks noGrp="1" noChangeArrowheads="1"/>
          </p:cNvSpPr>
          <p:nvPr>
            <p:ph type="title" idx="4294967295"/>
          </p:nvPr>
        </p:nvSpPr>
        <p:spPr>
          <a:xfrm>
            <a:off x="-1" y="201613"/>
            <a:ext cx="7444509" cy="739775"/>
          </a:xfrm>
        </p:spPr>
        <p:txBody>
          <a:bodyPr anchor="ctr"/>
          <a:lstStyle/>
          <a:p>
            <a:r>
              <a:rPr lang="en-US" altLang="en-US" dirty="0"/>
              <a:t>Algorithms for Mathematical Programming</a:t>
            </a:r>
          </a:p>
        </p:txBody>
      </p:sp>
      <p:sp>
        <p:nvSpPr>
          <p:cNvPr id="79874" name="Rectangle 3"/>
          <p:cNvSpPr>
            <a:spLocks noGrp="1" noChangeArrowheads="1"/>
          </p:cNvSpPr>
          <p:nvPr>
            <p:ph idx="4294967295"/>
          </p:nvPr>
        </p:nvSpPr>
        <p:spPr>
          <a:xfrm>
            <a:off x="447965" y="1115291"/>
            <a:ext cx="5694218" cy="3826596"/>
          </a:xfrm>
        </p:spPr>
        <p:txBody>
          <a:bodyPr/>
          <a:lstStyle/>
          <a:p>
            <a:pPr>
              <a:lnSpc>
                <a:spcPct val="110000"/>
              </a:lnSpc>
            </a:pPr>
            <a:r>
              <a:rPr lang="en-US" altLang="en-US" sz="1600" dirty="0"/>
              <a:t>Simplex</a:t>
            </a:r>
          </a:p>
          <a:p>
            <a:pPr lvl="1">
              <a:lnSpc>
                <a:spcPct val="110000"/>
              </a:lnSpc>
            </a:pPr>
            <a:r>
              <a:rPr lang="en-US" altLang="en-US" sz="1600" dirty="0"/>
              <a:t>Primal</a:t>
            </a:r>
          </a:p>
          <a:p>
            <a:pPr lvl="1">
              <a:lnSpc>
                <a:spcPct val="110000"/>
              </a:lnSpc>
            </a:pPr>
            <a:r>
              <a:rPr lang="en-US" altLang="en-US" sz="1600" dirty="0"/>
              <a:t>Dual</a:t>
            </a:r>
          </a:p>
          <a:p>
            <a:pPr lvl="1">
              <a:lnSpc>
                <a:spcPct val="110000"/>
              </a:lnSpc>
            </a:pPr>
            <a:r>
              <a:rPr lang="en-US" altLang="en-US" sz="1600" dirty="0"/>
              <a:t>Network </a:t>
            </a:r>
          </a:p>
          <a:p>
            <a:pPr>
              <a:lnSpc>
                <a:spcPct val="110000"/>
              </a:lnSpc>
            </a:pPr>
            <a:r>
              <a:rPr lang="en-US" altLang="en-US" sz="1600" dirty="0"/>
              <a:t>Barrier</a:t>
            </a:r>
          </a:p>
          <a:p>
            <a:pPr>
              <a:lnSpc>
                <a:spcPct val="110000"/>
              </a:lnSpc>
            </a:pPr>
            <a:r>
              <a:rPr lang="en-US" altLang="en-US" sz="1600" dirty="0"/>
              <a:t>Dynamic Search, Branch-and-bound (or, branch-and-cut)</a:t>
            </a:r>
          </a:p>
          <a:p>
            <a:pPr>
              <a:lnSpc>
                <a:spcPct val="110000"/>
              </a:lnSpc>
              <a:buFont typeface="Wingdings" pitchFamily="2" charset="2"/>
              <a:buNone/>
            </a:pPr>
            <a:endParaRPr lang="en-US" altLang="en-US" sz="1600" dirty="0"/>
          </a:p>
          <a:p>
            <a:pPr>
              <a:lnSpc>
                <a:spcPct val="110000"/>
              </a:lnSpc>
            </a:pPr>
            <a:r>
              <a:rPr lang="en-US" altLang="en-US" sz="1600" dirty="0"/>
              <a:t>Note:  There are also algorithms for nonlinear programming, semi-definite programming, etc., that we are not covering here</a:t>
            </a:r>
          </a:p>
        </p:txBody>
      </p:sp>
      <p:sp>
        <p:nvSpPr>
          <p:cNvPr id="79876" name="AutoShape 4"/>
          <p:cNvSpPr>
            <a:spLocks noChangeArrowheads="1"/>
          </p:cNvSpPr>
          <p:nvPr/>
        </p:nvSpPr>
        <p:spPr bwMode="auto">
          <a:xfrm>
            <a:off x="2352099" y="1143000"/>
            <a:ext cx="942975" cy="342900"/>
          </a:xfrm>
          <a:prstGeom prst="wedgeRoundRectCallout">
            <a:avLst>
              <a:gd name="adj1" fmla="val -173356"/>
              <a:gd name="adj2" fmla="val 92708"/>
              <a:gd name="adj3" fmla="val 16667"/>
            </a:avLst>
          </a:prstGeom>
          <a:solidFill>
            <a:srgbClr val="CCFFFF"/>
          </a:solidFill>
          <a:ln w="9525">
            <a:solidFill>
              <a:schemeClr val="tx1"/>
            </a:solidFill>
            <a:miter lim="800000"/>
            <a:headEnd/>
            <a:tailEnd/>
          </a:ln>
        </p:spPr>
        <p:txBody>
          <a:bodyPr/>
          <a:lstStyle/>
          <a:p>
            <a:pPr algn="ctr" eaLnBrk="0" hangingPunct="0"/>
            <a:r>
              <a:rPr lang="en-US" altLang="en-US" sz="1800" dirty="0"/>
              <a:t>LP/QP</a:t>
            </a:r>
          </a:p>
        </p:txBody>
      </p:sp>
      <p:sp>
        <p:nvSpPr>
          <p:cNvPr id="79877" name="AutoShape 5"/>
          <p:cNvSpPr>
            <a:spLocks noChangeArrowheads="1"/>
          </p:cNvSpPr>
          <p:nvPr/>
        </p:nvSpPr>
        <p:spPr bwMode="auto">
          <a:xfrm>
            <a:off x="4029075" y="1885950"/>
            <a:ext cx="2286000" cy="342900"/>
          </a:xfrm>
          <a:prstGeom prst="wedgeRoundRectCallout">
            <a:avLst>
              <a:gd name="adj1" fmla="val -160283"/>
              <a:gd name="adj2" fmla="val 121759"/>
              <a:gd name="adj3" fmla="val 16667"/>
            </a:avLst>
          </a:prstGeom>
          <a:solidFill>
            <a:srgbClr val="CCFFFF"/>
          </a:solidFill>
          <a:ln w="9525">
            <a:solidFill>
              <a:schemeClr val="tx1"/>
            </a:solidFill>
            <a:miter lim="800000"/>
            <a:headEnd/>
            <a:tailEnd/>
          </a:ln>
        </p:spPr>
        <p:txBody>
          <a:bodyPr/>
          <a:lstStyle/>
          <a:p>
            <a:pPr algn="ctr" eaLnBrk="0" hangingPunct="0"/>
            <a:r>
              <a:rPr lang="en-US" altLang="en-US" sz="1800" dirty="0"/>
              <a:t>Network LP/QP</a:t>
            </a:r>
          </a:p>
        </p:txBody>
      </p:sp>
      <p:sp>
        <p:nvSpPr>
          <p:cNvPr id="79878" name="AutoShape 6"/>
          <p:cNvSpPr>
            <a:spLocks noChangeArrowheads="1"/>
          </p:cNvSpPr>
          <p:nvPr/>
        </p:nvSpPr>
        <p:spPr bwMode="auto">
          <a:xfrm>
            <a:off x="3486150" y="2343150"/>
            <a:ext cx="2286000" cy="400050"/>
          </a:xfrm>
          <a:prstGeom prst="wedgeRoundRectCallout">
            <a:avLst>
              <a:gd name="adj1" fmla="val -152687"/>
              <a:gd name="adj2" fmla="val 72591"/>
              <a:gd name="adj3" fmla="val 16667"/>
            </a:avLst>
          </a:prstGeom>
          <a:solidFill>
            <a:srgbClr val="CCFFFF"/>
          </a:solidFill>
          <a:ln w="9525">
            <a:solidFill>
              <a:schemeClr val="tx1"/>
            </a:solidFill>
            <a:miter lim="800000"/>
            <a:headEnd/>
            <a:tailEnd/>
          </a:ln>
        </p:spPr>
        <p:txBody>
          <a:bodyPr/>
          <a:lstStyle/>
          <a:p>
            <a:pPr algn="ctr" eaLnBrk="0" hangingPunct="0"/>
            <a:r>
              <a:rPr lang="en-US" altLang="en-US" sz="1800" dirty="0"/>
              <a:t>LP/QP/QCP</a:t>
            </a:r>
          </a:p>
        </p:txBody>
      </p:sp>
      <p:sp>
        <p:nvSpPr>
          <p:cNvPr id="79879" name="AutoShape 7"/>
          <p:cNvSpPr>
            <a:spLocks noChangeArrowheads="1"/>
          </p:cNvSpPr>
          <p:nvPr/>
        </p:nvSpPr>
        <p:spPr bwMode="auto">
          <a:xfrm>
            <a:off x="4629150" y="3405188"/>
            <a:ext cx="2571750" cy="342900"/>
          </a:xfrm>
          <a:prstGeom prst="wedgeRoundRectCallout">
            <a:avLst>
              <a:gd name="adj1" fmla="val -90417"/>
              <a:gd name="adj2" fmla="val -76736"/>
              <a:gd name="adj3" fmla="val 16667"/>
            </a:avLst>
          </a:prstGeom>
          <a:solidFill>
            <a:srgbClr val="CCFFFF"/>
          </a:solidFill>
          <a:ln w="9525">
            <a:solidFill>
              <a:schemeClr val="tx1"/>
            </a:solidFill>
            <a:miter lim="800000"/>
            <a:headEnd/>
            <a:tailEnd/>
          </a:ln>
        </p:spPr>
        <p:txBody>
          <a:bodyPr/>
          <a:lstStyle/>
          <a:p>
            <a:pPr algn="ctr" eaLnBrk="0" hangingPunct="0"/>
            <a:r>
              <a:rPr lang="en-US" altLang="en-US" sz="1800"/>
              <a:t>MILP, MIQP, MIQCP</a:t>
            </a:r>
          </a:p>
        </p:txBody>
      </p:sp>
      <p:sp>
        <p:nvSpPr>
          <p:cNvPr id="79880" name="AutoShape 8"/>
          <p:cNvSpPr>
            <a:spLocks noChangeArrowheads="1"/>
          </p:cNvSpPr>
          <p:nvPr/>
        </p:nvSpPr>
        <p:spPr bwMode="auto">
          <a:xfrm>
            <a:off x="2970358" y="1600200"/>
            <a:ext cx="971550" cy="342900"/>
          </a:xfrm>
          <a:prstGeom prst="wedgeRoundRectCallout">
            <a:avLst>
              <a:gd name="adj1" fmla="val -249068"/>
              <a:gd name="adj2" fmla="val 79777"/>
              <a:gd name="adj3" fmla="val 16667"/>
            </a:avLst>
          </a:prstGeom>
          <a:solidFill>
            <a:srgbClr val="CCFFFF"/>
          </a:solidFill>
          <a:ln w="9525">
            <a:solidFill>
              <a:schemeClr val="tx1"/>
            </a:solidFill>
            <a:miter lim="800000"/>
            <a:headEnd/>
            <a:tailEnd/>
          </a:ln>
        </p:spPr>
        <p:txBody>
          <a:bodyPr/>
          <a:lstStyle/>
          <a:p>
            <a:pPr algn="ctr" eaLnBrk="0" hangingPunct="0"/>
            <a:r>
              <a:rPr lang="en-US" altLang="en-US" sz="1800" dirty="0"/>
              <a:t>LP/QP</a:t>
            </a:r>
          </a:p>
        </p:txBody>
      </p:sp>
    </p:spTree>
    <p:extLst>
      <p:ext uri="{BB962C8B-B14F-4D97-AF65-F5344CB8AC3E}">
        <p14:creationId xmlns:p14="http://schemas.microsoft.com/office/powerpoint/2010/main" val="2549464516"/>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Selecting Best Algorithm</a:t>
            </a:r>
          </a:p>
        </p:txBody>
      </p:sp>
      <p:graphicFrame>
        <p:nvGraphicFramePr>
          <p:cNvPr id="5" name="Content Placeholder 4"/>
          <p:cNvGraphicFramePr>
            <a:graphicFrameLocks noGrp="1"/>
          </p:cNvGraphicFramePr>
          <p:nvPr>
            <p:ph idx="1"/>
          </p:nvPr>
        </p:nvGraphicFramePr>
        <p:xfrm>
          <a:off x="1279922" y="1177529"/>
          <a:ext cx="6515100" cy="2758440"/>
        </p:xfrm>
        <a:graphic>
          <a:graphicData uri="http://schemas.openxmlformats.org/drawingml/2006/table">
            <a:tbl>
              <a:tblPr firstRow="1" bandRow="1">
                <a:tableStyleId>{00A15C55-8517-42AA-B614-E9B94910E393}</a:tableStyleId>
              </a:tblPr>
              <a:tblGrid>
                <a:gridCol w="4206478">
                  <a:extLst>
                    <a:ext uri="{9D8B030D-6E8A-4147-A177-3AD203B41FA5}">
                      <a16:colId xmlns:a16="http://schemas.microsoft.com/office/drawing/2014/main" val="20000"/>
                    </a:ext>
                  </a:extLst>
                </a:gridCol>
                <a:gridCol w="2308622">
                  <a:extLst>
                    <a:ext uri="{9D8B030D-6E8A-4147-A177-3AD203B41FA5}">
                      <a16:colId xmlns:a16="http://schemas.microsoft.com/office/drawing/2014/main" val="20001"/>
                    </a:ext>
                  </a:extLst>
                </a:gridCol>
              </a:tblGrid>
              <a:tr h="278130">
                <a:tc>
                  <a:txBody>
                    <a:bodyPr/>
                    <a:lstStyle/>
                    <a:p>
                      <a:r>
                        <a:rPr lang="en-US" sz="1400" dirty="0"/>
                        <a:t>When</a:t>
                      </a:r>
                    </a:p>
                  </a:txBody>
                  <a:tcPr marL="68580" marR="68580" marT="34290" marB="34290"/>
                </a:tc>
                <a:tc>
                  <a:txBody>
                    <a:bodyPr/>
                    <a:lstStyle/>
                    <a:p>
                      <a:r>
                        <a:rPr lang="en-US" sz="1400" dirty="0"/>
                        <a:t>Use this Algorithm</a:t>
                      </a:r>
                    </a:p>
                  </a:txBody>
                  <a:tcPr marL="68580" marR="68580" marT="34290" marB="34290"/>
                </a:tc>
                <a:extLst>
                  <a:ext uri="{0D108BD9-81ED-4DB2-BD59-A6C34878D82A}">
                    <a16:rowId xmlns:a16="http://schemas.microsoft.com/office/drawing/2014/main" val="10000"/>
                  </a:ext>
                </a:extLst>
              </a:tr>
              <a:tr h="480060">
                <a:tc>
                  <a:txBody>
                    <a:bodyPr/>
                    <a:lstStyle/>
                    <a:p>
                      <a:r>
                        <a:rPr lang="en-US" sz="1400" dirty="0"/>
                        <a:t>You</a:t>
                      </a:r>
                      <a:r>
                        <a:rPr lang="en-US" sz="1400" baseline="0" dirty="0"/>
                        <a:t> need a generically good solution and no special condition are present</a:t>
                      </a:r>
                      <a:endParaRPr lang="en-US" sz="1400" dirty="0"/>
                    </a:p>
                  </a:txBody>
                  <a:tcPr marL="68580" marR="68580" marT="34290" marB="34290"/>
                </a:tc>
                <a:tc>
                  <a:txBody>
                    <a:bodyPr/>
                    <a:lstStyle/>
                    <a:p>
                      <a:r>
                        <a:rPr lang="en-US" sz="1400" dirty="0"/>
                        <a:t>Primal Simplex</a:t>
                      </a:r>
                    </a:p>
                  </a:txBody>
                  <a:tcPr marL="68580" marR="68580" marT="34290" marB="34290"/>
                </a:tc>
                <a:extLst>
                  <a:ext uri="{0D108BD9-81ED-4DB2-BD59-A6C34878D82A}">
                    <a16:rowId xmlns:a16="http://schemas.microsoft.com/office/drawing/2014/main" val="10001"/>
                  </a:ext>
                </a:extLst>
              </a:tr>
              <a:tr h="480060">
                <a:tc>
                  <a:txBody>
                    <a:bodyPr/>
                    <a:lstStyle/>
                    <a:p>
                      <a:r>
                        <a:rPr lang="en-US" sz="1400" dirty="0"/>
                        <a:t>The number of constraints exceeds the number of variables</a:t>
                      </a:r>
                    </a:p>
                  </a:txBody>
                  <a:tcPr marL="68580" marR="68580" marT="34290" marB="34290"/>
                </a:tc>
                <a:tc>
                  <a:txBody>
                    <a:bodyPr/>
                    <a:lstStyle/>
                    <a:p>
                      <a:r>
                        <a:rPr lang="en-US" sz="1400" dirty="0"/>
                        <a:t>Dual Simplex</a:t>
                      </a:r>
                    </a:p>
                  </a:txBody>
                  <a:tcPr marL="68580" marR="68580" marT="34290" marB="34290"/>
                </a:tc>
                <a:extLst>
                  <a:ext uri="{0D108BD9-81ED-4DB2-BD59-A6C34878D82A}">
                    <a16:rowId xmlns:a16="http://schemas.microsoft.com/office/drawing/2014/main" val="10002"/>
                  </a:ext>
                </a:extLst>
              </a:tr>
              <a:tr h="278130">
                <a:tc>
                  <a:txBody>
                    <a:bodyPr/>
                    <a:lstStyle/>
                    <a:p>
                      <a:r>
                        <a:rPr lang="en-US" sz="1400" dirty="0"/>
                        <a:t>You are modeling a network</a:t>
                      </a:r>
                    </a:p>
                  </a:txBody>
                  <a:tcPr marL="68580" marR="68580" marT="34290" marB="34290"/>
                </a:tc>
                <a:tc>
                  <a:txBody>
                    <a:bodyPr/>
                    <a:lstStyle/>
                    <a:p>
                      <a:r>
                        <a:rPr lang="en-US" sz="1400" dirty="0"/>
                        <a:t>Network Simplex</a:t>
                      </a:r>
                    </a:p>
                  </a:txBody>
                  <a:tcPr marL="68580" marR="68580" marT="34290" marB="34290"/>
                </a:tc>
                <a:extLst>
                  <a:ext uri="{0D108BD9-81ED-4DB2-BD59-A6C34878D82A}">
                    <a16:rowId xmlns:a16="http://schemas.microsoft.com/office/drawing/2014/main" val="10003"/>
                  </a:ext>
                </a:extLst>
              </a:tr>
              <a:tr h="278130">
                <a:tc>
                  <a:txBody>
                    <a:bodyPr/>
                    <a:lstStyle/>
                    <a:p>
                      <a:r>
                        <a:rPr lang="en-US" sz="1400" dirty="0"/>
                        <a:t>Problem size is large and thousands of variables</a:t>
                      </a:r>
                    </a:p>
                  </a:txBody>
                  <a:tcPr marL="68580" marR="68580" marT="34290" marB="34290"/>
                </a:tc>
                <a:tc rowSpan="2">
                  <a:txBody>
                    <a:bodyPr/>
                    <a:lstStyle/>
                    <a:p>
                      <a:r>
                        <a:rPr lang="en-US" sz="1400" dirty="0"/>
                        <a:t>Barrier</a:t>
                      </a:r>
                    </a:p>
                    <a:p>
                      <a:r>
                        <a:rPr lang="en-US" sz="1400" dirty="0"/>
                        <a:t>(this</a:t>
                      </a:r>
                      <a:r>
                        <a:rPr lang="en-US" sz="1400" baseline="0" dirty="0"/>
                        <a:t> is very memory intensive)</a:t>
                      </a:r>
                      <a:endParaRPr lang="en-US" sz="1400" dirty="0"/>
                    </a:p>
                  </a:txBody>
                  <a:tcPr marL="68580" marR="68580" marT="34290" marB="34290"/>
                </a:tc>
                <a:extLst>
                  <a:ext uri="{0D108BD9-81ED-4DB2-BD59-A6C34878D82A}">
                    <a16:rowId xmlns:a16="http://schemas.microsoft.com/office/drawing/2014/main" val="10004"/>
                  </a:ext>
                </a:extLst>
              </a:tr>
              <a:tr h="407670">
                <a:tc>
                  <a:txBody>
                    <a:bodyPr/>
                    <a:lstStyle/>
                    <a:p>
                      <a:r>
                        <a:rPr lang="en-US" sz="1400" dirty="0"/>
                        <a:t>The model is sparse and takes a long time to run</a:t>
                      </a:r>
                    </a:p>
                  </a:txBody>
                  <a:tcPr marL="68580" marR="68580" marT="34290" marB="34290"/>
                </a:tc>
                <a:tc vMerge="1">
                  <a:txBody>
                    <a:bodyPr/>
                    <a:lstStyle/>
                    <a:p>
                      <a:endParaRPr lang="en-US" dirty="0"/>
                    </a:p>
                  </a:txBody>
                  <a:tcPr/>
                </a:tc>
                <a:extLst>
                  <a:ext uri="{0D108BD9-81ED-4DB2-BD59-A6C34878D82A}">
                    <a16:rowId xmlns:a16="http://schemas.microsoft.com/office/drawing/2014/main" val="10005"/>
                  </a:ext>
                </a:extLst>
              </a:tr>
              <a:tr h="480060">
                <a:tc>
                  <a:txBody>
                    <a:bodyPr/>
                    <a:lstStyle/>
                    <a:p>
                      <a:r>
                        <a:rPr lang="en-US" sz="1400" dirty="0"/>
                        <a:t>The problem has large aspect ratio and you expect most of the variables to stay on the lower bound</a:t>
                      </a:r>
                    </a:p>
                  </a:txBody>
                  <a:tcPr marL="68580" marR="68580" marT="34290" marB="34290"/>
                </a:tc>
                <a:tc>
                  <a:txBody>
                    <a:bodyPr/>
                    <a:lstStyle/>
                    <a:p>
                      <a:r>
                        <a:rPr lang="en-US" sz="1400" dirty="0"/>
                        <a:t>Sifting</a:t>
                      </a:r>
                    </a:p>
                  </a:txBody>
                  <a:tcPr marL="68580" marR="68580" marT="34290" marB="34290"/>
                </a:tc>
                <a:extLst>
                  <a:ext uri="{0D108BD9-81ED-4DB2-BD59-A6C34878D82A}">
                    <a16:rowId xmlns:a16="http://schemas.microsoft.com/office/drawing/2014/main" val="10006"/>
                  </a:ext>
                </a:extLst>
              </a:tr>
            </a:tbl>
          </a:graphicData>
        </a:graphic>
      </p:graphicFrame>
      <p:sp>
        <p:nvSpPr>
          <p:cNvPr id="4" name="Slide Number Placeholder 3"/>
          <p:cNvSpPr>
            <a:spLocks noGrp="1"/>
          </p:cNvSpPr>
          <p:nvPr>
            <p:ph type="sldNum" sz="quarter" idx="10"/>
          </p:nvPr>
        </p:nvSpPr>
        <p:spPr/>
        <p:txBody>
          <a:bodyPr/>
          <a:lstStyle/>
          <a:p>
            <a:pPr>
              <a:defRPr/>
            </a:pPr>
            <a:fld id="{067C48BD-5CC3-4520-A11A-5C14C9003746}" type="slidenum">
              <a:rPr lang="en-US" smtClean="0"/>
              <a:pPr>
                <a:defRPr/>
              </a:pPr>
              <a:t>7</a:t>
            </a:fld>
            <a:endParaRPr lang="en-US"/>
          </a:p>
        </p:txBody>
      </p:sp>
    </p:spTree>
    <p:extLst>
      <p:ext uri="{BB962C8B-B14F-4D97-AF65-F5344CB8AC3E}">
        <p14:creationId xmlns:p14="http://schemas.microsoft.com/office/powerpoint/2010/main" val="2127394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p:txBody>
          <a:bodyPr/>
          <a:lstStyle/>
          <a:p>
            <a:r>
              <a:rPr lang="en-US" altLang="en-US"/>
              <a:t>A typical optimization model development cycle</a:t>
            </a:r>
          </a:p>
        </p:txBody>
      </p:sp>
      <p:sp>
        <p:nvSpPr>
          <p:cNvPr id="32771" name="Slide Number Placeholder 1"/>
          <p:cNvSpPr>
            <a:spLocks noGrp="1"/>
          </p:cNvSpPr>
          <p:nvPr>
            <p:ph type="sldNum" sz="quarter" idx="10"/>
          </p:nvPr>
        </p:nvSpPr>
        <p:spPr>
          <a:noFill/>
          <a:ln>
            <a:miter lim="800000"/>
            <a:headEnd/>
            <a:tailEnd/>
          </a:ln>
        </p:spPr>
        <p:txBody>
          <a:bodyPr/>
          <a:lstStyle/>
          <a:p>
            <a:fld id="{13CA3F63-C9FB-4A13-8DEA-1759FAD6AD06}" type="slidenum">
              <a:rPr lang="en-US" smtClean="0">
                <a:ea typeface="ＭＳ Ｐゴシック" pitchFamily="34" charset="-128"/>
              </a:rPr>
              <a:pPr/>
              <a:t>8</a:t>
            </a:fld>
            <a:endParaRPr lang="en-US">
              <a:ea typeface="ＭＳ Ｐゴシック" pitchFamily="34" charset="-128"/>
            </a:endParaRPr>
          </a:p>
        </p:txBody>
      </p:sp>
      <p:sp>
        <p:nvSpPr>
          <p:cNvPr id="32770" name="Rectangle 3"/>
          <p:cNvSpPr>
            <a:spLocks noGrp="1" noChangeArrowheads="1"/>
          </p:cNvSpPr>
          <p:nvPr>
            <p:ph idx="4294967295"/>
          </p:nvPr>
        </p:nvSpPr>
        <p:spPr>
          <a:xfrm>
            <a:off x="549564" y="1032597"/>
            <a:ext cx="6308436" cy="3696421"/>
          </a:xfrm>
        </p:spPr>
        <p:txBody>
          <a:bodyPr/>
          <a:lstStyle/>
          <a:p>
            <a:pPr marL="296466" indent="-296466"/>
            <a:r>
              <a:rPr lang="en-US" altLang="en-US" dirty="0"/>
              <a:t>The following tasks are part of the cycle:</a:t>
            </a:r>
          </a:p>
          <a:p>
            <a:pPr marL="459581" lvl="1" indent="-296466">
              <a:buFont typeface="Arial" charset="0"/>
              <a:buAutoNum type="arabicPeriod"/>
            </a:pPr>
            <a:r>
              <a:rPr lang="en-US" altLang="en-US" dirty="0"/>
              <a:t>Define the scope of the problem in business terms.</a:t>
            </a:r>
          </a:p>
          <a:p>
            <a:pPr marL="459581" lvl="1" indent="-296466">
              <a:buFont typeface="Arial" charset="0"/>
              <a:buAutoNum type="arabicPeriod"/>
            </a:pPr>
            <a:r>
              <a:rPr lang="en-US" altLang="en-US" dirty="0"/>
              <a:t>Identify the objective(s), decision variables and constraints.</a:t>
            </a:r>
          </a:p>
          <a:p>
            <a:pPr marL="459581" lvl="1" indent="-296466">
              <a:buFont typeface="Arial" charset="0"/>
              <a:buAutoNum type="arabicPeriod"/>
            </a:pPr>
            <a:r>
              <a:rPr lang="en-US" altLang="en-US" dirty="0"/>
              <a:t>Construct the mathematical optimization model.</a:t>
            </a:r>
          </a:p>
          <a:p>
            <a:pPr marL="459581" lvl="1" indent="-296466">
              <a:buFont typeface="Arial" charset="0"/>
              <a:buAutoNum type="arabicPeriod"/>
            </a:pPr>
            <a:r>
              <a:rPr lang="en-US" altLang="en-US" dirty="0"/>
              <a:t>Gather data to populate the model.</a:t>
            </a:r>
          </a:p>
          <a:p>
            <a:pPr marL="459581" lvl="1" indent="-296466">
              <a:buFont typeface="Arial" charset="0"/>
              <a:buAutoNum type="arabicPeriod"/>
            </a:pPr>
            <a:r>
              <a:rPr lang="en-US" altLang="en-US" dirty="0"/>
              <a:t>Create and test a prototype with a small data set.</a:t>
            </a:r>
          </a:p>
          <a:p>
            <a:pPr marL="459581" lvl="1" indent="-296466">
              <a:buFont typeface="Arial" charset="0"/>
              <a:buAutoNum type="arabicPeriod"/>
            </a:pPr>
            <a:r>
              <a:rPr lang="en-US" altLang="en-US" dirty="0"/>
              <a:t>Edit the model if required, based on the test results. </a:t>
            </a:r>
          </a:p>
          <a:p>
            <a:pPr marL="459581" lvl="1" indent="-296466">
              <a:buFont typeface="Arial" charset="0"/>
              <a:buAutoNum type="arabicPeriod"/>
            </a:pPr>
            <a:r>
              <a:rPr lang="en-US" altLang="en-US" dirty="0"/>
              <a:t>Create and test a complete instance of the model.</a:t>
            </a:r>
          </a:p>
          <a:p>
            <a:pPr marL="459581" lvl="1" indent="-296466">
              <a:buFont typeface="Arial" charset="0"/>
              <a:buAutoNum type="arabicPeriod"/>
            </a:pPr>
            <a:r>
              <a:rPr lang="en-US" altLang="en-US" dirty="0"/>
              <a:t>Evaluate performance and adjust the model as needed.</a:t>
            </a:r>
          </a:p>
          <a:p>
            <a:pPr marL="459581" lvl="1" indent="-296466">
              <a:buFont typeface="Arial" charset="0"/>
              <a:buAutoNum type="arabicPeriod"/>
            </a:pPr>
            <a:r>
              <a:rPr lang="en-US" altLang="en-US" dirty="0"/>
              <a:t>Develop advanced solution techniques, if required.</a:t>
            </a:r>
          </a:p>
        </p:txBody>
      </p:sp>
    </p:spTree>
    <p:extLst>
      <p:ext uri="{BB962C8B-B14F-4D97-AF65-F5344CB8AC3E}">
        <p14:creationId xmlns:p14="http://schemas.microsoft.com/office/powerpoint/2010/main" val="1331631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p:txBody>
          <a:bodyPr/>
          <a:lstStyle/>
          <a:p>
            <a:r>
              <a:rPr lang="en-US" altLang="en-US"/>
              <a:t>The objective function</a:t>
            </a:r>
          </a:p>
        </p:txBody>
      </p:sp>
      <p:sp>
        <p:nvSpPr>
          <p:cNvPr id="34819" name="Slide Number Placeholder 1"/>
          <p:cNvSpPr>
            <a:spLocks noGrp="1"/>
          </p:cNvSpPr>
          <p:nvPr>
            <p:ph type="sldNum" sz="quarter" idx="10"/>
          </p:nvPr>
        </p:nvSpPr>
        <p:spPr>
          <a:noFill/>
          <a:ln>
            <a:miter lim="800000"/>
            <a:headEnd/>
            <a:tailEnd/>
          </a:ln>
        </p:spPr>
        <p:txBody>
          <a:bodyPr/>
          <a:lstStyle/>
          <a:p>
            <a:fld id="{1EB5B9A4-622B-4E7F-BD65-6A963D8A2725}" type="slidenum">
              <a:rPr lang="en-US" smtClean="0">
                <a:ea typeface="ＭＳ Ｐゴシック" pitchFamily="34" charset="-128"/>
              </a:rPr>
              <a:pPr/>
              <a:t>9</a:t>
            </a:fld>
            <a:endParaRPr lang="en-US">
              <a:ea typeface="ＭＳ Ｐゴシック" pitchFamily="34" charset="-128"/>
            </a:endParaRPr>
          </a:p>
        </p:txBody>
      </p:sp>
      <p:sp>
        <p:nvSpPr>
          <p:cNvPr id="34818" name="Rectangle 3"/>
          <p:cNvSpPr>
            <a:spLocks noGrp="1" noChangeArrowheads="1"/>
          </p:cNvSpPr>
          <p:nvPr>
            <p:ph idx="4294967295"/>
          </p:nvPr>
        </p:nvSpPr>
        <p:spPr>
          <a:xfrm>
            <a:off x="228600" y="604785"/>
            <a:ext cx="8130308" cy="3933930"/>
          </a:xfrm>
        </p:spPr>
        <p:txBody>
          <a:bodyPr/>
          <a:lstStyle/>
          <a:p>
            <a:r>
              <a:rPr lang="en-US" altLang="en-US" sz="1200" dirty="0"/>
              <a:t>The objective function of an optimization model is a mathematical representation of the business objectives or goals to be achieved. Objective functions always start with the words “maximize” or “minimize”, and can be either a simple expression involving a single business objective, or a more complex expression combining several business objectives. </a:t>
            </a:r>
          </a:p>
          <a:p>
            <a:r>
              <a:rPr lang="en-US" altLang="en-US" sz="1200" dirty="0"/>
              <a:t>Some examples of objectives are:</a:t>
            </a:r>
          </a:p>
          <a:p>
            <a:pPr lvl="1"/>
            <a:r>
              <a:rPr lang="en-US" altLang="en-US" sz="1200" dirty="0"/>
              <a:t>Maximize profit</a:t>
            </a:r>
          </a:p>
          <a:p>
            <a:pPr lvl="1"/>
            <a:r>
              <a:rPr lang="en-US" altLang="en-US" sz="1200" dirty="0"/>
              <a:t>Minimize cost</a:t>
            </a:r>
          </a:p>
          <a:p>
            <a:pPr lvl="1"/>
            <a:r>
              <a:rPr lang="en-US" altLang="en-US" sz="1200" dirty="0"/>
              <a:t>Minimize tardiness</a:t>
            </a:r>
          </a:p>
          <a:p>
            <a:pPr lvl="1"/>
            <a:r>
              <a:rPr lang="en-US" altLang="en-US" sz="1200" dirty="0"/>
              <a:t>Maximize customer service</a:t>
            </a:r>
          </a:p>
          <a:p>
            <a:pPr lvl="1"/>
            <a:r>
              <a:rPr lang="en-US" sz="1200" dirty="0"/>
              <a:t>Maximize utility;</a:t>
            </a:r>
          </a:p>
          <a:p>
            <a:pPr lvl="1"/>
            <a:r>
              <a:rPr lang="en-US" sz="1200" dirty="0"/>
              <a:t>Maximize turnover;</a:t>
            </a:r>
          </a:p>
          <a:p>
            <a:pPr lvl="1"/>
            <a:r>
              <a:rPr lang="en-US" sz="1200" dirty="0"/>
              <a:t>Maximize return on investment;</a:t>
            </a:r>
          </a:p>
          <a:p>
            <a:pPr lvl="1"/>
            <a:r>
              <a:rPr lang="en-US" sz="1200" dirty="0"/>
              <a:t>Maximize net present value;</a:t>
            </a:r>
          </a:p>
          <a:p>
            <a:pPr lvl="1"/>
            <a:r>
              <a:rPr lang="en-US" sz="1200" dirty="0"/>
              <a:t>Maximize number of employees;</a:t>
            </a:r>
          </a:p>
          <a:p>
            <a:pPr lvl="1"/>
            <a:r>
              <a:rPr lang="en-US" sz="1200" dirty="0"/>
              <a:t>Minimize number of employees;</a:t>
            </a:r>
          </a:p>
          <a:p>
            <a:pPr lvl="1"/>
            <a:r>
              <a:rPr lang="en-US" sz="1200" dirty="0"/>
              <a:t>Minimize redundancy;</a:t>
            </a:r>
          </a:p>
          <a:p>
            <a:pPr lvl="1"/>
            <a:r>
              <a:rPr lang="en-US" sz="1200" dirty="0"/>
              <a:t>Maximize probability of survival;</a:t>
            </a:r>
          </a:p>
          <a:p>
            <a:pPr lvl="1"/>
            <a:r>
              <a:rPr lang="en-US" sz="1200" dirty="0"/>
              <a:t>Maximize robustness of operating plan.</a:t>
            </a:r>
            <a:endParaRPr lang="en-US" altLang="en-US" sz="1200" dirty="0"/>
          </a:p>
          <a:p>
            <a:pPr lvl="1"/>
            <a:endParaRPr lang="en-US" altLang="en-US" sz="1200" dirty="0"/>
          </a:p>
        </p:txBody>
      </p:sp>
    </p:spTree>
    <p:extLst>
      <p:ext uri="{BB962C8B-B14F-4D97-AF65-F5344CB8AC3E}">
        <p14:creationId xmlns:p14="http://schemas.microsoft.com/office/powerpoint/2010/main" val="3640139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4&quot;/&gt;&lt;lineCharCount val=&quot;5&quot;/&gt;&lt;lineCharCount val=&quot;7&quot;/&gt;&lt;lineCharCount val=&quot;5&quot;/&gt;&lt;lineCharCount val=&quot;6&quot;/&gt;&lt;/TableIndex&gt;&lt;/ShapeTextInfo&gt;"/>
</p:tagLst>
</file>

<file path=ppt/tags/tag1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5&quot;/&gt;&lt;/TableIndex&gt;&lt;/ShapeTextInfo&gt;"/>
</p:tagLst>
</file>

<file path=ppt/tags/tag1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1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1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1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1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1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24&quot;/&gt;&lt;lineCharCount val=&quot;13&quot;/&gt;&lt;lineCharCount val=&quot;12&quot;/&gt;&lt;lineCharCount val=&quot;13&quot;/&gt;&lt;lineCharCount val=&quot;11&quot;/&gt;&lt;/TableIndex&gt;&lt;/ShapeTextInfo&gt;"/>
</p:tagLst>
</file>

<file path=ppt/tags/tag1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24&quot;/&gt;&lt;lineCharCount val=&quot;13&quot;/&gt;&lt;lineCharCount val=&quot;12&quot;/&gt;&lt;lineCharCount val=&quot;13&quot;/&gt;&lt;lineCharCount val=&quot;11&quot;/&gt;&lt;/TableIndex&gt;&lt;/ShapeTextInfo&gt;"/>
</p:tagLst>
</file>

<file path=ppt/tags/tag2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5&quot;/&gt;&lt;/TableIndex&gt;&lt;/ShapeTextInfo&gt;"/>
</p:tagLst>
</file>

<file path=ppt/tags/tag2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2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2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2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2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24&quot;/&gt;&lt;lineCharCount val=&quot;13&quot;/&gt;&lt;lineCharCount val=&quot;12&quot;/&gt;&lt;lineCharCount val=&quot;13&quot;/&gt;&lt;lineCharCount val=&quot;11&quot;/&gt;&lt;/TableIndex&gt;&lt;/ShapeTextInfo&gt;"/>
</p:tagLst>
</file>

<file path=ppt/tags/tag2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2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2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2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3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3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3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3&quot;/&gt;&lt;/TableIndex&gt;&lt;/ShapeTextInfo&gt;"/>
</p:tagLst>
</file>

<file path=ppt/tags/tag3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3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3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3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3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3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3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4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4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7&quot;/&gt;&lt;lineCharCount val=&quot;5&quot;/&gt;&lt;/TableIndex&gt;&lt;/ShapeTextInfo&gt;"/>
</p:tagLst>
</file>

<file path=ppt/tags/tag4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3&quot;/&gt;&lt;lineCharCount val=&quot;33&quot;/&gt;&lt;lineCharCount val=&quot;13&quot;/&gt;&lt;lineCharCount val=&quot;11&quot;/&gt;&lt;/TableIndex&gt;&lt;/ShapeTextInfo&gt;"/>
</p:tagLst>
</file>

<file path=ppt/tags/tag4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4&quot;/&gt;&lt;lineCharCount val=&quot;33&quot;/&gt;&lt;lineCharCount val=&quot;13&quot;/&gt;&lt;lineCharCount val=&quot;12&quot;/&gt;&lt;lineCharCount val=&quot;12&quot;/&gt;&lt;/TableIndex&gt;&lt;/ShapeTextInfo&gt;"/>
</p:tagLst>
</file>

<file path=ppt/tags/tag4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4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4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7&quot;/&gt;&lt;/TableIndex&gt;&lt;/ShapeTextInfo&gt;"/>
</p:tagLst>
</file>

<file path=ppt/tags/tag4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30&quot;/&gt;&lt;lineCharCount val=&quot;42&quot;/&gt;&lt;lineCharCount val=&quot;45&quot;/&gt;&lt;lineCharCount val=&quot;42&quot;/&gt;&lt;lineCharCount val=&quot;18&quot;/&gt;&lt;lineCharCount val=&quot;43&quot;/&gt;&lt;lineCharCount val=&quot;42&quot;/&gt;&lt;lineCharCount val=&quot;43&quot;/&gt;&lt;lineCharCount val=&quot;49&quot;/&gt;&lt;lineCharCount val=&quot;41&quot;/&gt;&lt;lineCharCount val=&quot;43&quot;/&gt;&lt;lineCharCount val=&quot;45&quot;/&gt;&lt;lineCharCount val=&quot;48&quot;/&gt;&lt;lineCharCount val=&quot;45&quot;/&gt;&lt;lineCharCount val=&quot;46&quot;/&gt;&lt;lineCharCount val=&quot;40&quot;/&gt;&lt;lineCharCount val=&quot;43&quot;/&gt;&lt;lineCharCount val=&quot;45&quot;/&gt;&lt;lineCharCount val=&quot;36&quot;/&gt;&lt;lineCharCount val=&quot;45&quot;/&gt;&lt;lineCharCount val=&quot;44&quot;/&gt;&lt;lineCharCount val=&quot;41&quot;/&gt;&lt;lineCharCount val=&quot;48&quot;/&gt;&lt;lineCharCount val=&quot;44&quot;/&gt;&lt;lineCharCount val=&quot;35&quot;/&gt;&lt;lineCharCount val=&quot;44&quot;/&gt;&lt;lineCharCount val=&quot;40&quot;/&gt;&lt;lineCharCount val=&quot;42&quot;/&gt;&lt;lineCharCount val=&quot;43&quot;/&gt;&lt;lineCharCount val=&quot;49&quot;/&gt;&lt;lineCharCount val=&quot;21&quot;/&gt;&lt;/TableIndex&gt;&lt;/ShapeTextInfo&gt;"/>
</p:tagLst>
</file>

<file path=ppt/tags/tag4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40&quot;/&gt;&lt;/TableIndex&gt;&lt;/ShapeTextInfo&gt;"/>
</p:tagLst>
</file>

<file path=ppt/tags/tag4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5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5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5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5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4&quot;/&gt;&lt;lineCharCount val=&quot;14&quot;/&gt;&lt;lineCharCount val=&quot;9&quot;/&gt;&lt;lineCharCount val=&quot;1&quot;/&gt;&lt;lineCharCount val=&quot;35&quot;/&gt;&lt;lineCharCount val=&quot;34&quot;/&gt;&lt;lineCharCount val=&quot;38&quot;/&gt;&lt;lineCharCount val=&quot;31&quot;/&gt;&lt;lineCharCount val=&quot;35&quot;/&gt;&lt;lineCharCount val=&quot;14&quot;/&gt;&lt;lineCharCount val=&quot;1&quot;/&gt;&lt;lineCharCount val=&quot;36&quot;/&gt;&lt;lineCharCount val=&quot;35&quot;/&gt;&lt;lineCharCount val=&quot;29&quot;/&gt;&lt;lineCharCount val=&quot;35&quot;/&gt;&lt;/TableIndex&gt;&lt;/ShapeTextInfo&gt;"/>
</p:tagLst>
</file>

<file path=ppt/tags/tag5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3&quot;/&gt;&lt;lineCharCount val=&quot;3&quot;/&gt;&lt;/TableIndex&gt;&lt;/ShapeTextInfo&gt;"/>
</p:tagLst>
</file>

<file path=ppt/tags/tag5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5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3&quot;/&gt;&lt;/TableIndex&gt;&lt;/ShapeTextInfo&gt;"/>
</p:tagLst>
</file>

<file path=ppt/tags/tag5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1&quot;/&gt;&lt;lineCharCount val=&quot;12&quot;/&gt;&lt;lineCharCount val=&quot;13&quot;/&gt;&lt;lineCharCount val=&quot;12&quot;/&gt;&lt;lineCharCount val=&quot;13&quot;/&gt;&lt;lineCharCount val=&quot;11&quot;/&gt;&lt;/TableIndex&gt;&lt;/ShapeTextInfo&gt;"/>
</p:tagLst>
</file>

<file path=ppt/tags/tag5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5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6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6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4&quot;/&gt;&lt;/TableIndex&gt;&lt;/ShapeTextInfo&gt;"/>
</p:tagLst>
</file>

<file path=ppt/tags/tag6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6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6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27&quot;/&gt;&lt;lineCharCount val=&quot;5&quot;/&gt;&lt;/TableIndex&gt;&lt;/ShapeTextInfo&gt;"/>
</p:tagLst>
</file>

<file path=ppt/tags/tag6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3&quot;/&gt;&lt;lineCharCount val=&quot;33&quot;/&gt;&lt;lineCharCount val=&quot;13&quot;/&gt;&lt;lineCharCount val=&quot;11&quot;/&gt;&lt;/TableIndex&gt;&lt;/ShapeTextInfo&gt;"/>
</p:tagLst>
</file>

<file path=ppt/tags/tag6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4&quot;/&gt;&lt;lineCharCount val=&quot;33&quot;/&gt;&lt;lineCharCount val=&quot;13&quot;/&gt;&lt;lineCharCount val=&quot;12&quot;/&gt;&lt;lineCharCount val=&quot;12&quot;/&gt;&lt;/TableIndex&gt;&lt;/ShapeTextInfo&gt;"/>
</p:tagLst>
</file>

<file path=ppt/tags/tag6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6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6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7&quot;/&gt;&lt;/TableIndex&gt;&lt;/ShapeTextInfo&gt;"/>
</p:tagLst>
</file>

<file path=ppt/tags/tag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7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30&quot;/&gt;&lt;lineCharCount val=&quot;42&quot;/&gt;&lt;lineCharCount val=&quot;45&quot;/&gt;&lt;lineCharCount val=&quot;42&quot;/&gt;&lt;lineCharCount val=&quot;18&quot;/&gt;&lt;lineCharCount val=&quot;43&quot;/&gt;&lt;lineCharCount val=&quot;42&quot;/&gt;&lt;lineCharCount val=&quot;43&quot;/&gt;&lt;lineCharCount val=&quot;49&quot;/&gt;&lt;lineCharCount val=&quot;41&quot;/&gt;&lt;lineCharCount val=&quot;43&quot;/&gt;&lt;lineCharCount val=&quot;45&quot;/&gt;&lt;lineCharCount val=&quot;48&quot;/&gt;&lt;lineCharCount val=&quot;45&quot;/&gt;&lt;lineCharCount val=&quot;46&quot;/&gt;&lt;lineCharCount val=&quot;40&quot;/&gt;&lt;lineCharCount val=&quot;43&quot;/&gt;&lt;lineCharCount val=&quot;45&quot;/&gt;&lt;lineCharCount val=&quot;36&quot;/&gt;&lt;lineCharCount val=&quot;45&quot;/&gt;&lt;lineCharCount val=&quot;44&quot;/&gt;&lt;lineCharCount val=&quot;41&quot;/&gt;&lt;lineCharCount val=&quot;48&quot;/&gt;&lt;lineCharCount val=&quot;44&quot;/&gt;&lt;lineCharCount val=&quot;35&quot;/&gt;&lt;lineCharCount val=&quot;44&quot;/&gt;&lt;lineCharCount val=&quot;40&quot;/&gt;&lt;lineCharCount val=&quot;42&quot;/&gt;&lt;lineCharCount val=&quot;43&quot;/&gt;&lt;lineCharCount val=&quot;49&quot;/&gt;&lt;lineCharCount val=&quot;21&quot;/&gt;&lt;/TableIndex&gt;&lt;/ShapeTextInfo&gt;"/>
</p:tagLst>
</file>

<file path=ppt/tags/tag7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40&quot;/&gt;&lt;/TableIndex&gt;&lt;/ShapeTextInfo&gt;"/>
</p:tagLst>
</file>

<file path=ppt/tags/tag7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7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7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7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7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4&quot;/&gt;&lt;lineCharCount val=&quot;14&quot;/&gt;&lt;lineCharCount val=&quot;9&quot;/&gt;&lt;lineCharCount val=&quot;1&quot;/&gt;&lt;lineCharCount val=&quot;35&quot;/&gt;&lt;lineCharCount val=&quot;34&quot;/&gt;&lt;lineCharCount val=&quot;38&quot;/&gt;&lt;lineCharCount val=&quot;31&quot;/&gt;&lt;lineCharCount val=&quot;35&quot;/&gt;&lt;lineCharCount val=&quot;14&quot;/&gt;&lt;lineCharCount val=&quot;1&quot;/&gt;&lt;lineCharCount val=&quot;36&quot;/&gt;&lt;lineCharCount val=&quot;35&quot;/&gt;&lt;lineCharCount val=&quot;29&quot;/&gt;&lt;lineCharCount val=&quot;35&quot;/&gt;&lt;/TableIndex&gt;&lt;/ShapeTextInfo&gt;"/>
</p:tagLst>
</file>

<file path=ppt/tags/tag7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3&quot;/&gt;&lt;lineCharCount val=&quot;3&quot;/&gt;&lt;/TableIndex&gt;&lt;/ShapeTextInfo&gt;"/>
</p:tagLst>
</file>

<file path=ppt/tags/tag7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ags/tag7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3&quot;/&gt;&lt;/TableIndex&gt;&lt;/ShapeTextInfo&gt;"/>
</p:tagLst>
</file>

<file path=ppt/tags/tag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quot;/&gt;&lt;/TableIndex&gt;&lt;/ShapeTextInfo&gt;"/>
</p:tagLst>
</file>

<file path=ppt/tags/tag8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1&quot;/&gt;&lt;lineCharCount val=&quot;12&quot;/&gt;&lt;lineCharCount val=&quot;13&quot;/&gt;&lt;lineCharCount val=&quot;12&quot;/&gt;&lt;lineCharCount val=&quot;13&quot;/&gt;&lt;lineCharCount val=&quot;11&quot;/&gt;&lt;/TableIndex&gt;&lt;/ShapeTextInfo&gt;"/>
</p:tagLst>
</file>

<file path=ppt/tags/tag8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8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8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26&quot;/&gt;&lt;lineCharCount val=&quot;7&quot;/&gt;&lt;lineCharCount val=&quot;13&quot;/&gt;&lt;lineCharCount val=&quot;12&quot;/&gt;&lt;lineCharCount val=&quot;13&quot;/&gt;&lt;lineCharCount val=&quot;11&quot;/&gt;&lt;/TableIndex&gt;&lt;/ShapeTextInfo&gt;"/>
</p:tagLst>
</file>

<file path=ppt/tags/tag8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4&quot;/&gt;&lt;/TableIndex&gt;&lt;/ShapeTextInfo&gt;"/>
</p:tagLst>
</file>

<file path=ppt/tags/tag8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4&quot;/&gt;&lt;lineCharCount val=&quot;10&quot;/&gt;&lt;lineCharCount val=&quot;28&quot;/&gt;&lt;lineCharCount val=&quot;25&quot;/&gt;&lt;lineCharCount val=&quot;5&quot;/&gt;&lt;/TableIndex&gt;&lt;/ShapeTextInfo&gt;"/>
</p:tagLst>
</file>

<file path=ppt/tags/tag86.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15&quot;/&gt;&lt;lineCharCount val=&quot;44&quot;/&gt;&lt;/TableIndex&gt;&lt;/ShapeTextInfo&gt;"/>
</p:tagLst>
</file>

<file path=ppt/tags/tag8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2&quot;/&gt;&lt;lineCharCount val=&quot;14&quot;/&gt;&lt;lineCharCount val=&quot;9&quot;/&gt;&lt;/TableIndex&gt;&lt;/ShapeTextInfo&gt;"/>
</p:tagLst>
</file>

<file path=ppt/tags/tag8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15&quot;/&gt;&lt;/TableIndex&gt;&lt;/ShapeTextInfo&gt;"/>
</p:tagLst>
</file>

<file path=ppt/tags/tag8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quot;/&gt;&lt;/TableIndex&gt;&lt;/ShapeTextInfo&gt;"/>
</p:tagLst>
</file>

<file path=ppt/tags/tag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1&quot;/&gt;&lt;/TableIndex&gt;&lt;/ShapeTextInfo&gt;"/>
</p:tagLst>
</file>

<file path=ppt/tags/tag90.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5&quot;/&gt;&lt;/TableIndex&gt;&lt;/ShapeTextInfo&gt;"/>
</p:tagLst>
</file>

<file path=ppt/tags/tag9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0&quot;/&gt;&lt;/TableIndex&gt;&lt;/ShapeTextInfo&gt;"/>
</p:tagLst>
</file>

<file path=ppt/tags/tag9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quot;/&gt;&lt;/TableIndex&gt;&lt;/ShapeTextInfo&gt;"/>
</p:tagLst>
</file>

<file path=ppt/tags/tag9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9&quot;/&gt;&lt;lineCharCount val=&quot;10&quot;/&gt;&lt;lineCharCount val=&quot;1&quot;/&gt;&lt;lineCharCount val=&quot;33&quot;/&gt;&lt;lineCharCount val=&quot;19&quot;/&gt;&lt;lineCharCount val=&quot;40&quot;/&gt;&lt;lineCharCount val=&quot;22&quot;/&gt;&lt;lineCharCount val=&quot;1&quot;/&gt;&lt;lineCharCount val=&quot;39&quot;/&gt;&lt;lineCharCount val=&quot;10&quot;/&gt;&lt;/TableIndex&gt;&lt;/ShapeTextInfo&gt;"/>
</p:tagLst>
</file>

<file path=ppt/theme/theme1.xml><?xml version="1.0" encoding="utf-8"?>
<a:theme xmlns:a="http://schemas.openxmlformats.org/drawingml/2006/main" name="blk_background_2017">
  <a:themeElements>
    <a:clrScheme name="Custom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1FB3C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FA5E7C78-ED6F-424F-AF60-065FEC4AE799}"/>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10466</TotalTime>
  <Words>5235</Words>
  <Application>Microsoft Macintosh PowerPoint</Application>
  <PresentationFormat>On-screen Show (16:9)</PresentationFormat>
  <Paragraphs>464</Paragraphs>
  <Slides>27</Slides>
  <Notes>21</Notes>
  <HiddenSlides>0</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27</vt:i4>
      </vt:variant>
    </vt:vector>
  </HeadingPairs>
  <TitlesOfParts>
    <vt:vector size="43" baseType="lpstr">
      <vt:lpstr>-apple-system</vt:lpstr>
      <vt:lpstr>Arial</vt:lpstr>
      <vt:lpstr>Arial Regular</vt:lpstr>
      <vt:lpstr>Calibri</vt:lpstr>
      <vt:lpstr>Cambria</vt:lpstr>
      <vt:lpstr>Courier New</vt:lpstr>
      <vt:lpstr>Helvetica Light</vt:lpstr>
      <vt:lpstr>IBM Plex Sans</vt:lpstr>
      <vt:lpstr>ibm-plex-sans</vt:lpstr>
      <vt:lpstr>Monotype Sorts</vt:lpstr>
      <vt:lpstr>Times</vt:lpstr>
      <vt:lpstr>Wingdings</vt:lpstr>
      <vt:lpstr>blk_background_2017</vt:lpstr>
      <vt:lpstr>dk_blu_background_2017</vt:lpstr>
      <vt:lpstr>gry_background_2017</vt:lpstr>
      <vt:lpstr>wht_background_2017</vt:lpstr>
      <vt:lpstr>PowerPoint Presentation</vt:lpstr>
      <vt:lpstr>IBM Decision Optimization (CPLEX)</vt:lpstr>
      <vt:lpstr>Product  update</vt:lpstr>
      <vt:lpstr>How many optimization engine ?</vt:lpstr>
      <vt:lpstr>PowerPoint Presentation</vt:lpstr>
      <vt:lpstr>Algorithms for Mathematical Programming</vt:lpstr>
      <vt:lpstr>Selecting Best Algorithm</vt:lpstr>
      <vt:lpstr>A typical optimization model development cycle</vt:lpstr>
      <vt:lpstr>The objective function</vt:lpstr>
      <vt:lpstr>Decision variables (1 of 2)</vt:lpstr>
      <vt:lpstr>Decision variables (2 of 2)</vt:lpstr>
      <vt:lpstr>Constraints</vt:lpstr>
      <vt:lpstr>Hard versus soft constraints</vt:lpstr>
      <vt:lpstr>Mathematical programming</vt:lpstr>
      <vt:lpstr>The mathematics of Optimization</vt:lpstr>
      <vt:lpstr>Modeling optimization problems</vt:lpstr>
      <vt:lpstr>What Are Models?</vt:lpstr>
      <vt:lpstr>A Production Planning Example</vt:lpstr>
      <vt:lpstr>Data Declarations</vt:lpstr>
      <vt:lpstr>Products Could Be Jewelry</vt:lpstr>
      <vt:lpstr>Products Could Be Pasta</vt:lpstr>
      <vt:lpstr>Problem Model Is Identical</vt:lpstr>
      <vt:lpstr>Problem Model Is Identical (2)</vt:lpstr>
      <vt:lpstr>The structure of the IDE</vt:lpstr>
      <vt:lpstr>An Example of a Model</vt:lpstr>
      <vt:lpstr>A More Complex Example (Supply Chain Network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Decision Optimization Center 4.0  powered by   — Carlvin Paris, DO lead, NA Ferenc Katai, DO Offering Manager</dc:title>
  <dc:creator>Giulia Burchi</dc:creator>
  <cp:lastModifiedBy>NERAV DOSHI</cp:lastModifiedBy>
  <cp:revision>230</cp:revision>
  <dcterms:created xsi:type="dcterms:W3CDTF">2019-10-31T17:32:30Z</dcterms:created>
  <dcterms:modified xsi:type="dcterms:W3CDTF">2020-07-27T15:58:51Z</dcterms:modified>
</cp:coreProperties>
</file>